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8" r:id="rId4"/>
    <p:sldId id="272" r:id="rId5"/>
    <p:sldId id="285" r:id="rId6"/>
    <p:sldId id="271" r:id="rId7"/>
    <p:sldId id="297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9" r:id="rId18"/>
    <p:sldId id="275" r:id="rId19"/>
    <p:sldId id="300" r:id="rId20"/>
    <p:sldId id="311" r:id="rId21"/>
    <p:sldId id="312" r:id="rId22"/>
    <p:sldId id="329" r:id="rId23"/>
    <p:sldId id="330" r:id="rId24"/>
    <p:sldId id="313" r:id="rId25"/>
    <p:sldId id="314" r:id="rId26"/>
    <p:sldId id="315" r:id="rId27"/>
    <p:sldId id="316" r:id="rId28"/>
    <p:sldId id="317" r:id="rId29"/>
    <p:sldId id="333" r:id="rId30"/>
    <p:sldId id="320" r:id="rId31"/>
    <p:sldId id="318" r:id="rId32"/>
    <p:sldId id="319" r:id="rId33"/>
    <p:sldId id="321" r:id="rId34"/>
    <p:sldId id="301" r:id="rId35"/>
    <p:sldId id="322" r:id="rId36"/>
    <p:sldId id="331" r:id="rId37"/>
    <p:sldId id="323" r:id="rId38"/>
    <p:sldId id="332" r:id="rId39"/>
    <p:sldId id="324" r:id="rId40"/>
    <p:sldId id="325" r:id="rId41"/>
    <p:sldId id="326" r:id="rId42"/>
    <p:sldId id="334" r:id="rId43"/>
    <p:sldId id="335" r:id="rId44"/>
    <p:sldId id="32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500682-4596-4534-96BF-761577F12D53}">
          <p14:sldIdLst>
            <p14:sldId id="256"/>
            <p14:sldId id="260"/>
            <p14:sldId id="258"/>
            <p14:sldId id="272"/>
            <p14:sldId id="285"/>
            <p14:sldId id="271"/>
            <p14:sldId id="29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99"/>
            <p14:sldId id="275"/>
            <p14:sldId id="300"/>
            <p14:sldId id="311"/>
            <p14:sldId id="312"/>
            <p14:sldId id="329"/>
            <p14:sldId id="330"/>
            <p14:sldId id="313"/>
            <p14:sldId id="314"/>
            <p14:sldId id="315"/>
            <p14:sldId id="316"/>
            <p14:sldId id="317"/>
            <p14:sldId id="333"/>
            <p14:sldId id="320"/>
            <p14:sldId id="318"/>
            <p14:sldId id="319"/>
            <p14:sldId id="321"/>
            <p14:sldId id="301"/>
            <p14:sldId id="322"/>
            <p14:sldId id="331"/>
            <p14:sldId id="323"/>
            <p14:sldId id="332"/>
            <p14:sldId id="324"/>
            <p14:sldId id="325"/>
            <p14:sldId id="326"/>
            <p14:sldId id="334"/>
            <p14:sldId id="335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90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数据库实训展示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DATABASE TRAINING EXHIBITION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C3E3B-3D7C-4EF5-8B63-EE3E5B39BE39}"/>
              </a:ext>
            </a:extLst>
          </p:cNvPr>
          <p:cNvSpPr txBox="1"/>
          <p:nvPr/>
        </p:nvSpPr>
        <p:spPr>
          <a:xfrm>
            <a:off x="4155733" y="4896280"/>
            <a:ext cx="372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软件学院 软件四班</a:t>
            </a:r>
          </a:p>
          <a:p>
            <a:pPr algn="dist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马熙弘	刘  柽 	骆家森	温灿雄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4" y="6013648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答辩人：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6013648"/>
            <a:ext cx="128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老师：杨磊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搜索界面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67186" y="2063594"/>
            <a:ext cx="5306894" cy="271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在各个页面的搜索框输入物品名称，点击搜索按钮，网页向数据库查询物品名称，数据库返回目标物品的数据。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然后跳转到全部物品页面上显示搜索到的具体物品图片、价格等简略信息。图片和物品名称是超链接，点击可以打开物品详情页面。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33925" y="4872170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9C08B-1C36-46B7-AA7D-9ADF7CA5BB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14" y="1968086"/>
            <a:ext cx="5274310" cy="247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7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物品详情页面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4461" y="1595990"/>
            <a:ext cx="5306894" cy="4486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从首页、全部物品页、求物品页、购物车、个人中心的个人创建物品处，点击物品卡片，都能跳转到物品详情页。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物品详情页面也有导航栏：“首页”、“全部物品”、“求物品”、“购物车”、“个人中心”和搜索框。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下方为物品具体描述：左为物品封面图；中为物品名称、物品所属分类、和文字物品描述，再往下是用户选填的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张物品描述图；右为物品发布人的信息，包括联系方式、校区、宿舍、学院等。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加入购物车按钮，点击可将物品加入购物车。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有一个“立即联系”按钮。如果用户有意愿购买，可立即线上进行联系，也可根据右侧联系方式进行线下联系交易。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点击“立即联系”按钮，会弹出聊天框，用户可在线交流，聊天框功能强大，可发送文字、图片、聊天表情，聊天信息实时更新。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008775" y="6068941"/>
            <a:ext cx="248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物品详情页面 聊天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9ACF9-A03A-4360-98B5-0B548975D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039590"/>
            <a:ext cx="4742764" cy="2295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515CC-B21E-4DE0-8934-61DB72ADC5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3" y="3429000"/>
            <a:ext cx="4742764" cy="2518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6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全部物品页面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39314" y="2182625"/>
            <a:ext cx="5306894" cy="325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在各个页面导航栏点击“所有物品”按钮可以打开所有物品页面。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该页面直接展示所有还未出售的已发布二手物品。左侧是分类筛选菜单。用户可以点击图片或物品名称进入物品详情页面。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全部物品页面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9C8FC-4472-4273-9719-D6E7B9E84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77906" y="1874331"/>
            <a:ext cx="5274310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16139"/>
            <a:ext cx="5306894" cy="2704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在各个页面导航栏点击“求物品”按钮可以打开求物品页面。页面将显示需要某种物品的同学所发布的请求，可以点击进入具体页面。该页面没有分类功能。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请求的物品也可进入详情页。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179749" y="6110215"/>
            <a:ext cx="28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求物品页面 求物品详情页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9B15F8-F62C-4DA3-850D-A847D9C87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03766" y="1047330"/>
            <a:ext cx="3816070" cy="2743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43522-0150-4FAD-B486-CB81FCE6A2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03766" y="4069112"/>
            <a:ext cx="3816070" cy="18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个人页面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103318"/>
            <a:ext cx="5306894" cy="5507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个人页面显示个人信息，可以点击编辑，修改自己的个人信息，包括用户名、联系方式、校区、宿舍、学院。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同时可以查看自己当前正在出售的物品、求物品信息、浏览历史。通过点击下方的“我的出售”、“我的求物品”、“浏览历史”即可。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出售”标签里，右方还有“上传出售物品”和“删除二手物品”两个按钮，上传出售物品可以在网站上张贴新的待出售物品，点击后进入出售物品上传页面；点击物品卡片左侧，可选择物品，点击删除按钮，可是删除物品，删除二手物品后物品将不再展示，创建者和其他用户都看不见，从数据库中彻底删除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物品卡片右侧有完成交易按钮，点击后，物品进入完成交易列表，此后仅对创建者可见，不再在物品展示页面显示。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往下，是已完成交易的物品，这些物品仅对创建者可见，不再在物品展示页面显示。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在“我的求物品”标签里，右方有“上传求物品信息”和“删除求物品”按钮，点击“上传求物品信息”可以进入求物品上传页面，点击“删除求物品按钮可以取消求物品。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在“浏览历史”标签里，用户可看到自己浏览过的物品，该列表的物品也可删除。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9928955" y="1604043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358E94-AE3F-4505-9509-44A4F89AE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4642" y="888714"/>
            <a:ext cx="2820657" cy="1397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9BDC7E-82E1-40A4-AEE8-9B5A5A195D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4642" y="2844617"/>
            <a:ext cx="2931218" cy="10123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72521-9B39-413C-A6E8-3EAE941C03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4642" y="4188008"/>
            <a:ext cx="4238909" cy="23017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DFFB9B-0433-41CB-BE70-83716BABBA5C}"/>
              </a:ext>
            </a:extLst>
          </p:cNvPr>
          <p:cNvSpPr txBox="1"/>
          <p:nvPr/>
        </p:nvSpPr>
        <p:spPr>
          <a:xfrm>
            <a:off x="9928955" y="3229562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编辑</a:t>
            </a:r>
          </a:p>
        </p:txBody>
      </p:sp>
    </p:spTree>
    <p:extLst>
      <p:ext uri="{BB962C8B-B14F-4D97-AF65-F5344CB8AC3E}">
        <p14:creationId xmlns:p14="http://schemas.microsoft.com/office/powerpoint/2010/main" val="32853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出售物品上传页面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20285"/>
            <a:ext cx="5306894" cy="4366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该页面有多个输入框，依提示分别为封面图、物品名、所属类型、物品原价、物品售价、物品描述、描述图片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用户上传封面图片，并输入所有必填的信息（打*号）后，便可点击“提交”按钮上传。上传后的物品可以被其他人浏览到，同时可以在个人页面里查看。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39" y="5441338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出售物品上传页面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C544-D121-4E67-B75B-98EC273CD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939" y="1250056"/>
            <a:ext cx="5274310" cy="40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2591084"/>
            <a:ext cx="5306894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该页面类似出售物品上传页面，输入信息后可以提交上传。上传后的求物品可以被其他人浏览到，同时可以在个人页面查看。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49ED9-6AFC-4639-BDFA-E589E83430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321468"/>
            <a:ext cx="5274310" cy="3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第四部分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</p:spTree>
    <p:extLst>
      <p:ext uri="{BB962C8B-B14F-4D97-AF65-F5344CB8AC3E}">
        <p14:creationId xmlns:p14="http://schemas.microsoft.com/office/powerpoint/2010/main" val="28982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2D0AD2-AAE9-496E-8CF3-1508F13BD8ED}"/>
              </a:ext>
            </a:extLst>
          </p:cNvPr>
          <p:cNvSpPr>
            <a:spLocks/>
          </p:cNvSpPr>
          <p:nvPr/>
        </p:nvSpPr>
        <p:spPr bwMode="auto">
          <a:xfrm>
            <a:off x="4627466" y="1716088"/>
            <a:ext cx="2571750" cy="4121150"/>
          </a:xfrm>
          <a:custGeom>
            <a:avLst/>
            <a:gdLst>
              <a:gd name="T0" fmla="*/ 102118 w 3148"/>
              <a:gd name="T1" fmla="*/ 0 h 5005"/>
              <a:gd name="T2" fmla="*/ 2469632 w 3148"/>
              <a:gd name="T3" fmla="*/ 0 h 5005"/>
              <a:gd name="T4" fmla="*/ 2571750 w 3148"/>
              <a:gd name="T5" fmla="*/ 102926 h 5005"/>
              <a:gd name="T6" fmla="*/ 2571750 w 3148"/>
              <a:gd name="T7" fmla="*/ 4018224 h 5005"/>
              <a:gd name="T8" fmla="*/ 2469632 w 3148"/>
              <a:gd name="T9" fmla="*/ 4121150 h 5005"/>
              <a:gd name="T10" fmla="*/ 102118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118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CF3B4C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413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F38AF5A-4319-4943-A048-2752125349D2}"/>
              </a:ext>
            </a:extLst>
          </p:cNvPr>
          <p:cNvSpPr>
            <a:spLocks/>
          </p:cNvSpPr>
          <p:nvPr/>
        </p:nvSpPr>
        <p:spPr bwMode="auto">
          <a:xfrm>
            <a:off x="8619932" y="1716088"/>
            <a:ext cx="2570162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23">
            <a:extLst>
              <a:ext uri="{FF2B5EF4-FFF2-40B4-BE49-F238E27FC236}">
                <a16:creationId xmlns:a16="http://schemas.microsoft.com/office/drawing/2014/main" id="{25469D57-CD99-4747-BE5A-CB2167E224F5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1938338"/>
            <a:ext cx="930275" cy="939800"/>
            <a:chOff x="0" y="0"/>
            <a:chExt cx="930275" cy="9382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4B5AFB-2D3F-4FA7-B0FF-43115FEA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F21542E3-28D7-450B-B4CD-42D79FD3E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269388"/>
              <a:ext cx="697627" cy="399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框架</a:t>
              </a:r>
            </a:p>
          </p:txBody>
        </p:sp>
      </p:grpSp>
      <p:sp>
        <p:nvSpPr>
          <p:cNvPr id="2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17" y="3646298"/>
            <a:ext cx="2090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Springboot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框架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(MVC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三层架构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7">
            <a:extLst>
              <a:ext uri="{FF2B5EF4-FFF2-40B4-BE49-F238E27FC236}">
                <a16:creationId xmlns:a16="http://schemas.microsoft.com/office/drawing/2014/main" id="{3817720E-970A-476A-AD0F-B143C608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65" y="3656697"/>
            <a:ext cx="2089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Centos7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Mysql,Tomcat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8">
            <a:extLst>
              <a:ext uri="{FF2B5EF4-FFF2-40B4-BE49-F238E27FC236}">
                <a16:creationId xmlns:a16="http://schemas.microsoft.com/office/drawing/2014/main" id="{86F2E3D6-1185-4BD7-990D-9FB14F6F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932" y="2919413"/>
            <a:ext cx="2117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Controller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层接收请求，通过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层定义的服务来调用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Dao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层对应的数据库访问方法。</a:t>
            </a: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Map&lt;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String,Object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而代替了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Bean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，减少了代码量。</a:t>
            </a:r>
          </a:p>
        </p:txBody>
      </p:sp>
      <p:grpSp>
        <p:nvGrpSpPr>
          <p:cNvPr id="25" name="组合 30">
            <a:extLst>
              <a:ext uri="{FF2B5EF4-FFF2-40B4-BE49-F238E27FC236}">
                <a16:creationId xmlns:a16="http://schemas.microsoft.com/office/drawing/2014/main" id="{209A3344-3FE4-4BA6-8E33-C46BBEA83722}"/>
              </a:ext>
            </a:extLst>
          </p:cNvPr>
          <p:cNvGrpSpPr>
            <a:grpSpLocks/>
          </p:cNvGrpSpPr>
          <p:nvPr/>
        </p:nvGrpSpPr>
        <p:grpSpPr bwMode="auto">
          <a:xfrm>
            <a:off x="5448204" y="1938338"/>
            <a:ext cx="930275" cy="939800"/>
            <a:chOff x="0" y="0"/>
            <a:chExt cx="930275" cy="938213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83E870D-D1DB-4138-B95C-ED912C97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7A52488C-945A-489C-A731-F0F906AF9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120422"/>
              <a:ext cx="697627" cy="70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运行</a:t>
              </a:r>
              <a:endParaRPr lang="en-US" altLang="zh-CN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环境</a:t>
              </a:r>
            </a:p>
          </p:txBody>
        </p:sp>
      </p:grpSp>
      <p:sp>
        <p:nvSpPr>
          <p:cNvPr id="29" name="Oval 20">
            <a:extLst>
              <a:ext uri="{FF2B5EF4-FFF2-40B4-BE49-F238E27FC236}">
                <a16:creationId xmlns:a16="http://schemas.microsoft.com/office/drawing/2014/main" id="{A73070C1-5003-4313-8471-ED56C5E2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082" y="1938338"/>
            <a:ext cx="931862" cy="939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526871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系统业务功能与技术设计</a:t>
            </a: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1B87ED57-69A1-4D42-B6E5-E4673D57C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199" y="2115355"/>
            <a:ext cx="7210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运行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32738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21" grpId="0" autoUpdateAnimBg="0"/>
      <p:bldP spid="22" grpId="0" autoUpdateAnimBg="0"/>
      <p:bldP spid="23" grpId="0" autoUpdateAnimBg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第五部分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11842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92EE9-D43E-45B1-B7F8-EBD3A0756F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1745762" y="1220061"/>
            <a:ext cx="1473200" cy="167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1542292" y="3330211"/>
            <a:ext cx="205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3" y="2133049"/>
            <a:ext cx="366682" cy="3666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65" y="3634598"/>
            <a:ext cx="366682" cy="3666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77" y="4306395"/>
            <a:ext cx="366682" cy="36668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2365893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747041" y="1867584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73598" y="3415952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413676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4576849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3897447"/>
            <a:ext cx="5301002" cy="14502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D91C93D-8E15-476C-A504-6787FF805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3" y="2775657"/>
            <a:ext cx="366682" cy="36668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2024767-D2B6-429B-8CE5-37B77D2F9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24" y="3061300"/>
            <a:ext cx="5301002" cy="145020"/>
          </a:xfrm>
          <a:prstGeom prst="rect">
            <a:avLst/>
          </a:prstGeom>
        </p:spPr>
      </p:pic>
      <p:sp>
        <p:nvSpPr>
          <p:cNvPr id="80" name="TextBox 47">
            <a:extLst>
              <a:ext uri="{FF2B5EF4-FFF2-40B4-BE49-F238E27FC236}">
                <a16:creationId xmlns:a16="http://schemas.microsoft.com/office/drawing/2014/main" id="{9FDB9F61-0626-421C-93B6-2B678123FD62}"/>
              </a:ext>
            </a:extLst>
          </p:cNvPr>
          <p:cNvSpPr txBox="1"/>
          <p:nvPr/>
        </p:nvSpPr>
        <p:spPr>
          <a:xfrm>
            <a:off x="6673598" y="260584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DC15E8E9-47BD-446B-A1E1-02C61ACB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5045852"/>
            <a:ext cx="366682" cy="366682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28F9A75-7884-453B-B789-594FFD727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5269354"/>
            <a:ext cx="5301002" cy="145020"/>
          </a:xfrm>
          <a:prstGeom prst="rect">
            <a:avLst/>
          </a:prstGeom>
        </p:spPr>
      </p:pic>
      <p:sp>
        <p:nvSpPr>
          <p:cNvPr id="83" name="TextBox 47">
            <a:extLst>
              <a:ext uri="{FF2B5EF4-FFF2-40B4-BE49-F238E27FC236}">
                <a16:creationId xmlns:a16="http://schemas.microsoft.com/office/drawing/2014/main" id="{6DBF2FBA-2EF8-47C1-856B-18138A04B1B8}"/>
              </a:ext>
            </a:extLst>
          </p:cNvPr>
          <p:cNvSpPr txBox="1"/>
          <p:nvPr/>
        </p:nvSpPr>
        <p:spPr>
          <a:xfrm>
            <a:off x="6615328" y="4826587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AE42B5AE-F04E-453E-A5C7-197E9C3A0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774698"/>
            <a:ext cx="366682" cy="366682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8966445-9A35-4610-9728-59FE3AA74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6068870"/>
            <a:ext cx="5301002" cy="145020"/>
          </a:xfrm>
          <a:prstGeom prst="rect">
            <a:avLst/>
          </a:prstGeom>
        </p:spPr>
      </p:pic>
      <p:sp>
        <p:nvSpPr>
          <p:cNvPr id="86" name="TextBox 47">
            <a:extLst>
              <a:ext uri="{FF2B5EF4-FFF2-40B4-BE49-F238E27FC236}">
                <a16:creationId xmlns:a16="http://schemas.microsoft.com/office/drawing/2014/main" id="{7F7EBE82-A676-405E-86FD-D7390EC25977}"/>
              </a:ext>
            </a:extLst>
          </p:cNvPr>
          <p:cNvSpPr txBox="1"/>
          <p:nvPr/>
        </p:nvSpPr>
        <p:spPr>
          <a:xfrm>
            <a:off x="6606855" y="560617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</a:t>
            </a:r>
          </a:p>
        </p:txBody>
      </p:sp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15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9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95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1" grpId="0"/>
      <p:bldP spid="73" grpId="0"/>
      <p:bldP spid="80" grpId="0"/>
      <p:bldP spid="83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页面分析，得出数据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1046971"/>
            <a:ext cx="2907476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出售物品信息：（*号必填）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原价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售价*  （求物品没有价格）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物品状态：是否已完成交易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F49B9-A2C6-4DB4-BB3D-49B77B9EE0D1}"/>
              </a:ext>
            </a:extLst>
          </p:cNvPr>
          <p:cNvSpPr txBox="1"/>
          <p:nvPr/>
        </p:nvSpPr>
        <p:spPr>
          <a:xfrm>
            <a:off x="7429990" y="3257042"/>
            <a:ext cx="463802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用户连接的信息：（联系集）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加入购物车的物品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，购物车只有出售物品，没有请求物品（多对多）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自己创建的出售物品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自己创建的请求物品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用户浏览历史：出售物品的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6B4F5-33CB-4463-9ED0-EDCC7AA59500}"/>
              </a:ext>
            </a:extLst>
          </p:cNvPr>
          <p:cNvSpPr txBox="1"/>
          <p:nvPr/>
        </p:nvSpPr>
        <p:spPr>
          <a:xfrm>
            <a:off x="3870960" y="1238372"/>
            <a:ext cx="31597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注：求物品没有价格、描述图片、完成交易状态。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2854D-A366-4F77-BCFA-CEB5CD0890A2}"/>
              </a:ext>
            </a:extLst>
          </p:cNvPr>
          <p:cNvSpPr txBox="1"/>
          <p:nvPr/>
        </p:nvSpPr>
        <p:spPr>
          <a:xfrm>
            <a:off x="7429990" y="1472052"/>
            <a:ext cx="418896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用户信息：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账户，密码，每次操作用的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令牌，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昵称，联系方式，校区，宿舍，学院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4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7E3F0A-E4C6-4D54-AEC4-BF33CDDD82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" y="924560"/>
            <a:ext cx="11650305" cy="5617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3" y="953665"/>
            <a:ext cx="10862757" cy="20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实体集：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用户，二手商品、已交易的二手商品、求物、浏览历史、聊天记录。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用户创建二手商品、用户拥有已交易的商品、用户创建求物，用户浏览历史，用户将二手商品加入购物车，用户与其他用户聊天。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80" y="2733040"/>
            <a:ext cx="6929120" cy="40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7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210193" y="982015"/>
            <a:ext cx="6089007" cy="5671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图设计分析：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二手商品、已交易的二手商品实体集：当二手物品完成交易后，用户将正在出售的二手商品设置为已完成交易状态，服务器自动将该商品从二手商品表移动到已交易二手商品表。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二手商品、已交易的二手商品实体集：两表中的描述图片字段，是多值属性，转换为关系模式时，需要另建立一个表，存放物品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，图片地址。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联系集：用户可以出售多个二手商品，可以拥有多个已交易的商品记录，也可以有多个求物需求，都是“一对多”，用户是“一”方，二手商品是“多”方，转换为关系模式时，将“一”方，即用户的主码和特有属性创建时间放进二手商品表中，从而表示此联系集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购物车联系集：用户和二手商品的加入购物车关系是“多对多”的关系，需要建立新的表，表中存有用户表的主码和二手商品表的主码。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/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63" y="111760"/>
            <a:ext cx="5017553" cy="29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6E04C7-7A59-430B-9559-29707A541F14}"/>
              </a:ext>
            </a:extLst>
          </p:cNvPr>
          <p:cNvSpPr txBox="1"/>
          <p:nvPr/>
        </p:nvSpPr>
        <p:spPr>
          <a:xfrm>
            <a:off x="7231163" y="3423920"/>
            <a:ext cx="45747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浏览历史联系集：保存用户浏览过的二手商品的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及特有属性访问时间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聊天历史联系集：保存用户与其他用户的聊天记录，在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图中表现为自我联系，是多对多的关系，每一条历史记录有发送者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，记录时间戳，聊天内容。转换为关系模式时，需要另建立一个表，字段有聊天双方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、时间戳、聊天内容。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750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337605" y="4132328"/>
            <a:ext cx="6530906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注解：用户信息表。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信息有：账户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，用户昵称，账号密码，用户操作令牌，联系方式，校区，宿舍，学院。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其中，账户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是主码，校区限定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2F3537-BBCB-4DFB-B5DB-2A302F889918}"/>
              </a:ext>
            </a:extLst>
          </p:cNvPr>
          <p:cNvSpPr txBox="1"/>
          <p:nvPr/>
        </p:nvSpPr>
        <p:spPr>
          <a:xfrm>
            <a:off x="6323771" y="2580324"/>
            <a:ext cx="545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注解：创建视图。</a:t>
            </a:r>
          </a:p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用户对外展示的信息。</a:t>
            </a:r>
          </a:p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（我们采用的数据库是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mySQL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，支持自然连接语句）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1EC419-6729-4B4B-8ECF-C21EB0AA7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8" y="962339"/>
            <a:ext cx="4953429" cy="2949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D7A8D-A90B-48E7-909B-1E5BBE14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34" y="1425908"/>
            <a:ext cx="6530906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7201989" y="953665"/>
            <a:ext cx="4890128" cy="559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注解：出售物品表。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用户上传的待出售物品信息存于此表。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信息有：物品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，物品名，物品类型，物品原价，物品出价，物品描述，物品封面图，创建时间，校区，出售者用户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其中，主码是物品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，每次创建新物品，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自增；用户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是参照用户表上的外码，采用级联删除；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校区限定在：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’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5.Fulltext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：全文索引，使建立了此索引的字段支持快速的词语搜索。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具体使用方法为：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select * from commodity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where MATCH(`commodity_name`,`commodity_type`,`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commodity_description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`) AGAINST(‘java’ IN BOOLEAN MODE)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即可快速搜索出这三个字段中带有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java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关键字的物品（相比较于使用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like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来说）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由于用户创建出售物品信息，是一对多的联系集，对于联系集的表示，我们将“一”方的主码：用户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，放到“多”方的出售物品表中，从而表示出联系集。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C3C33-D2F4-4A61-BCB2-5F9532E3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" y="1088207"/>
            <a:ext cx="6866141" cy="37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59632" y="1080367"/>
            <a:ext cx="4890128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注解：物品描述图片表。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由于物品的描述图片属性是个多值属性，在转换为关系模式时，需要用另外一个表。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894308" y="3585105"/>
            <a:ext cx="4890128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注解：已完成交易的物品表。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交易流程设计中，若用户已完成线下交易，可将该物品设为已完成交易状态。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数据库实现采用分表的方式，将已完成交易的物品移至此表。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已完成交易的物品只对上传物品的用户可见，不再显示给其他用户。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表的设计与出售物品表相同。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1124B-12FF-4824-92B2-6951BDE0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1093407"/>
            <a:ext cx="6732680" cy="1284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6C1773-81BA-4510-9485-CCFD32C8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3131790"/>
            <a:ext cx="62032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391993" y="924899"/>
            <a:ext cx="4746812" cy="2547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注解：已完成交易物品的描述图片表。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由于物品的描述图片属性是个多值属性，在转换为关系模式时，需要用另外一个表。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包含：已完成物品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其中已完成物品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是参照已完成物品表的外码，级联删除。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779389" y="3228295"/>
            <a:ext cx="5018116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注解：请求物品表。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我们设计了请求物品区。用户上传的求物品信息存于此表。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信息有：请求物品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，每次创建新物品，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自增；物品名，物品类型，物品描述，物品封面图，校区，创建用户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publish_time_stamp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？？？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其中，主码是物品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是参照用户表的外码，校区限定在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由于用户创建求物品信息，是一对多的联系集，对于联系集的表示，我们将“一”方的主码：用户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，放到“多”方的求物品表中，从而表示出联系集。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00857-1028-4FFA-80C8-2EA790ED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2" y="1128969"/>
            <a:ext cx="6932673" cy="1217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9295B2-E18A-46D4-9AE1-909ED284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4" y="2819370"/>
            <a:ext cx="6309907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656216" y="970079"/>
            <a:ext cx="4204028" cy="28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购物车是作为联系集存在的，用户可将出售物品加入到购物车中。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联系集是多对多，所以转换为关系模式时，建立一个表。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D0007-1245-469D-B395-97BC8BCAC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6" y="1065235"/>
            <a:ext cx="7240941" cy="1952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58D9-ECBA-48DC-B408-AB2D9FFB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0" y="3840480"/>
            <a:ext cx="7097224" cy="204216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7478D5E-50A3-4899-BAEE-248B96343789}"/>
              </a:ext>
            </a:extLst>
          </p:cNvPr>
          <p:cNvSpPr txBox="1"/>
          <p:nvPr/>
        </p:nvSpPr>
        <p:spPr>
          <a:xfrm>
            <a:off x="7483496" y="3788115"/>
            <a:ext cx="4376748" cy="28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注解：浏览历史。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浏览历史是作为联系集存在的，用于保存用户浏览过的商品。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，浏览的时间。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</p:txBody>
      </p:sp>
    </p:spTree>
    <p:extLst>
      <p:ext uri="{BB962C8B-B14F-4D97-AF65-F5344CB8AC3E}">
        <p14:creationId xmlns:p14="http://schemas.microsoft.com/office/powerpoint/2010/main" val="42120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982132" y="1109162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聊天记录是作为联系集存在的，从用户表到用户表。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保存两个用户的聊天记录。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，聊天信息，发送时间。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，发送时间。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89A88-79AF-401A-884F-9FDA255DD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3" y="1013251"/>
            <a:ext cx="6447492" cy="2268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089FAC-74E9-4F32-9EB4-01E3C4E1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5" y="3924205"/>
            <a:ext cx="6541996" cy="2090515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5D227983-E3B7-4319-9E4F-FFED41B31C6A}"/>
              </a:ext>
            </a:extLst>
          </p:cNvPr>
          <p:cNvSpPr txBox="1"/>
          <p:nvPr/>
        </p:nvSpPr>
        <p:spPr>
          <a:xfrm>
            <a:off x="6900852" y="3929285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注解：未读消息数。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记录用户在线联系时的未读消息数。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，未读记录数。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5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数据库索引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8983156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在用户经常访问的数据表上，建立了关于用户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的索引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users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commodity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5DAE9C-DFE4-4C85-833F-22B4514057FE}"/>
              </a:ext>
            </a:extLst>
          </p:cNvPr>
          <p:cNvSpPr txBox="1"/>
          <p:nvPr/>
        </p:nvSpPr>
        <p:spPr>
          <a:xfrm>
            <a:off x="770444" y="3460269"/>
            <a:ext cx="754043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为了提供关键字搜索、类型筛选的功能。我们还在一些字段上建立了全文索引以提高效率：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316892-8A33-4C8C-8649-E6959B2CE02B}"/>
              </a:ext>
            </a:extLst>
          </p:cNvPr>
          <p:cNvSpPr txBox="1"/>
          <p:nvPr/>
        </p:nvSpPr>
        <p:spPr>
          <a:xfrm>
            <a:off x="4367114" y="54584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图：全文索引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F08554-7656-4BF4-8A2B-3A283121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4" y="4530242"/>
            <a:ext cx="876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查询优化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93814" y="1002083"/>
            <a:ext cx="5760986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）在编写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语句访问数据库过程中，为了提高查询效率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我们极少直接使用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Natural join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。取而代之的是先筛选后链接，示例如下：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with com as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where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= ?)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com natural join users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B2E1E6-59AD-4654-AEF0-A7B9A41795FB}"/>
              </a:ext>
            </a:extLst>
          </p:cNvPr>
          <p:cNvSpPr txBox="1"/>
          <p:nvPr/>
        </p:nvSpPr>
        <p:spPr>
          <a:xfrm>
            <a:off x="5384800" y="2865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525FFF-B122-4261-AB2B-654A89F33124}"/>
              </a:ext>
            </a:extLst>
          </p:cNvPr>
          <p:cNvSpPr txBox="1"/>
          <p:nvPr/>
        </p:nvSpPr>
        <p:spPr>
          <a:xfrm>
            <a:off x="792214" y="2902988"/>
            <a:ext cx="1117670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）分页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为了避免前端数据冗余，我们使用了分页机制，编写如下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0,10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从表中得到最新的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条数据，在接下来请求时，则有如下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10,10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20,10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30,10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………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以此类推，每次请求得到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就算在分次请求间隔有新的数据插入表中，此过程也不会受影响：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我们记录了第一次访问时表中的行数，使其后每次访问都带上此行数，通过此行数和请求时行数判断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limit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的第一个参数取值再执行即可。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09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数据库安全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1294555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为了防止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注入，后端数据库的执行一律采用预编译模式执行，示例如下：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81DAE1-B7E2-4F65-A3DE-BAB7C11E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4" y="1503785"/>
            <a:ext cx="9267825" cy="44005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C9B9F4-D5DB-489B-98DB-01A5D96B20C4}"/>
              </a:ext>
            </a:extLst>
          </p:cNvPr>
          <p:cNvSpPr txBox="1"/>
          <p:nvPr/>
        </p:nvSpPr>
        <p:spPr>
          <a:xfrm>
            <a:off x="5877285" y="5329019"/>
            <a:ext cx="3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jdbcTemplate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是封装好的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2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数据库规范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51724" y="953664"/>
            <a:ext cx="708323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经检验，数据库符合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范式，且在逻辑设计上有良好的设计。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外码约束示例：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059EA0-5EB8-4E1B-A657-97413977397A}"/>
              </a:ext>
            </a:extLst>
          </p:cNvPr>
          <p:cNvSpPr txBox="1"/>
          <p:nvPr/>
        </p:nvSpPr>
        <p:spPr>
          <a:xfrm>
            <a:off x="851724" y="3045567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commodity_images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的外码约束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0C31A7-87C4-4D2B-AEE9-218039A6E6E3}"/>
              </a:ext>
            </a:extLst>
          </p:cNvPr>
          <p:cNvSpPr txBox="1"/>
          <p:nvPr/>
        </p:nvSpPr>
        <p:spPr>
          <a:xfrm>
            <a:off x="851724" y="4062259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当此物品完成交易时，描述图片的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image_url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字段也自动删除。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55B8-0C5F-4D0E-A6C6-E096C883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4" y="1970356"/>
            <a:ext cx="86106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第六部分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系统功能测试、数据库查询、技术实现</a:t>
            </a:r>
          </a:p>
        </p:txBody>
      </p:sp>
    </p:spTree>
    <p:extLst>
      <p:ext uri="{BB962C8B-B14F-4D97-AF65-F5344CB8AC3E}">
        <p14:creationId xmlns:p14="http://schemas.microsoft.com/office/powerpoint/2010/main" val="10090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23242" y="1156864"/>
            <a:ext cx="4043398" cy="2911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用户要想进行个人用户操作（如加入购物车、创建物品等而非浏览），需要先注册。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注册时，服务器会先检查有无已存在的用户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，没有才能成功注册。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注册和登录用的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方法而不是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，以保证信息的安全。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9CADF-2780-4164-A2B7-17D494354229}"/>
              </a:ext>
            </a:extLst>
          </p:cNvPr>
          <p:cNvSpPr txBox="1"/>
          <p:nvPr/>
        </p:nvSpPr>
        <p:spPr>
          <a:xfrm>
            <a:off x="1087951" y="5538857"/>
            <a:ext cx="468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右侧为用户登录的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5A29C5-9129-4D65-A3D5-9123DF74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41" y="965200"/>
            <a:ext cx="713735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4C3198-A88E-441B-BF19-77E52AEBC643}"/>
              </a:ext>
            </a:extLst>
          </p:cNvPr>
          <p:cNvSpPr txBox="1"/>
          <p:nvPr/>
        </p:nvSpPr>
        <p:spPr>
          <a:xfrm>
            <a:off x="7308947" y="1125495"/>
            <a:ext cx="4836237" cy="558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方法发送用户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，密码，返回的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operation_code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，是用户操作令牌，后端服务器生成，用于保障数据库信息安全。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因为，如果前端进行用户操作（发布物品信息、线上交流），如果发送网络请求只需要用户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，那么任何人只需要获取别人的用户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就可以直接用别人的账户进行恶意操作。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所有，操作令牌可以有效防止这种情况。用户操作令牌，是每次用户登录时后端服务器生成的，用户前端保存一份，后端保存一份，进行用户操作时，会进行匹配，匹配成功才能进行用户操作。</a:t>
            </a:r>
          </a:p>
          <a:p>
            <a:pPr algn="just"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5C441-8CA0-41BA-9E00-C03A606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" y="904875"/>
            <a:ext cx="72104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D0AC-FA6F-42FA-9B63-23F6F57433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063009"/>
            <a:ext cx="10149840" cy="547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49106E-AC36-48A2-9174-2ED39F5DC7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73201"/>
            <a:ext cx="10007599" cy="5068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9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E507C2-A9A4-4265-8222-5436C89DAD2F}"/>
              </a:ext>
            </a:extLst>
          </p:cNvPr>
          <p:cNvSpPr txBox="1"/>
          <p:nvPr/>
        </p:nvSpPr>
        <p:spPr>
          <a:xfrm>
            <a:off x="234591" y="1513840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修改时，只修改有改变的字段，把有变更的信息传给后端，后端再根据对应的字段拼接需要改变的字段修改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4B0FD6-48A7-4D0C-8D86-DB9AE4E73CDD}"/>
              </a:ext>
            </a:extLst>
          </p:cNvPr>
          <p:cNvSpPr txBox="1"/>
          <p:nvPr/>
        </p:nvSpPr>
        <p:spPr>
          <a:xfrm>
            <a:off x="234591" y="3079094"/>
            <a:ext cx="7487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dbpractical.users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set "+str+" where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?;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则是由有变化的字段拼接而成</a:t>
            </a: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</p:txBody>
      </p:sp>
    </p:spTree>
    <p:extLst>
      <p:ext uri="{BB962C8B-B14F-4D97-AF65-F5344CB8AC3E}">
        <p14:creationId xmlns:p14="http://schemas.microsoft.com/office/powerpoint/2010/main" val="27172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商品的上架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8831FF-610C-4D9B-B4AD-698C9038E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5888" y="956930"/>
            <a:ext cx="6399803" cy="54166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FB206-6451-47F2-9D38-3A4B11A62430}"/>
              </a:ext>
            </a:extLst>
          </p:cNvPr>
          <p:cNvSpPr txBox="1"/>
          <p:nvPr/>
        </p:nvSpPr>
        <p:spPr>
          <a:xfrm>
            <a:off x="323230" y="1177840"/>
            <a:ext cx="4403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对于图片，上传到服务器后，由数据库保存可访问的图片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，不直接保存图片。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F3A82-2296-4ED1-9C65-9D0263BEE957}"/>
              </a:ext>
            </a:extLst>
          </p:cNvPr>
          <p:cNvSpPr txBox="1"/>
          <p:nvPr/>
        </p:nvSpPr>
        <p:spPr>
          <a:xfrm>
            <a:off x="192262" y="2656854"/>
            <a:ext cx="8133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commodity(commodity_name,commodity_type,commodity_original_price,commodity_price,commodity_description,commodity_cover_pic_url,publish_time_stamp,area,user_id)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values(?,?,?,?,?,?,?,?,?);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二手商品的其余描述图片表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commodity_images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commodity_id,image_url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values(?,?);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5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3">
            <a:extLst>
              <a:ext uri="{FF2B5EF4-FFF2-40B4-BE49-F238E27FC236}">
                <a16:creationId xmlns:a16="http://schemas.microsoft.com/office/drawing/2014/main" id="{997912B2-6116-4E42-8E77-8536AF2DF246}"/>
              </a:ext>
            </a:extLst>
          </p:cNvPr>
          <p:cNvSpPr txBox="1"/>
          <p:nvPr/>
        </p:nvSpPr>
        <p:spPr>
          <a:xfrm>
            <a:off x="7165363" y="1217357"/>
            <a:ext cx="3767336" cy="570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5555"/>
                </a:solidFill>
                <a:cs typeface="+mn-ea"/>
                <a:sym typeface="+mn-lt"/>
              </a:rPr>
              <a:t>校园二手交易平台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E178A63-81E8-4C6A-99EB-E6F942FC35B7}"/>
              </a:ext>
            </a:extLst>
          </p:cNvPr>
          <p:cNvSpPr/>
          <p:nvPr/>
        </p:nvSpPr>
        <p:spPr>
          <a:xfrm>
            <a:off x="6200167" y="1217357"/>
            <a:ext cx="640210" cy="640210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EA0EA48-A621-4682-A84F-8BCB3E08E031}"/>
              </a:ext>
            </a:extLst>
          </p:cNvPr>
          <p:cNvSpPr txBox="1"/>
          <p:nvPr/>
        </p:nvSpPr>
        <p:spPr>
          <a:xfrm>
            <a:off x="7002803" y="2315162"/>
            <a:ext cx="3767336" cy="3812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55555"/>
                </a:solidFill>
                <a:cs typeface="+mn-ea"/>
                <a:sym typeface="+mn-lt"/>
              </a:rPr>
              <a:t>主要实现的功能有：</a:t>
            </a:r>
            <a:endParaRPr lang="en-US" altLang="zh-CN" sz="2400" b="1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用户注册与登录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物品上架出售与分类展示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交易过程中线上联系交流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求物品区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购物车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个人信息展示与修改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8F67CF-3A85-4A7F-9D1A-FAD9DFD3062C}"/>
              </a:ext>
            </a:extLst>
          </p:cNvPr>
          <p:cNvSpPr/>
          <p:nvPr/>
        </p:nvSpPr>
        <p:spPr>
          <a:xfrm>
            <a:off x="6228199" y="2315162"/>
            <a:ext cx="640210" cy="640210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654AEDFD-AF86-4C8A-B489-4F5DE918F239}"/>
              </a:ext>
            </a:extLst>
          </p:cNvPr>
          <p:cNvSpPr txBox="1"/>
          <p:nvPr/>
        </p:nvSpPr>
        <p:spPr>
          <a:xfrm>
            <a:off x="1134310" y="2635267"/>
            <a:ext cx="3706455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800"/>
              </a:lnSpc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参考文献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DD8204-466C-4278-89E6-E6D3AD112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5" y="2451862"/>
            <a:ext cx="5810167" cy="3268218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7647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3FDF2C-DD0F-469E-8793-5960FB3290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509" y="1073912"/>
            <a:ext cx="6104412" cy="5570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D8718-09A4-4461-A2B7-368838F5741E}"/>
              </a:ext>
            </a:extLst>
          </p:cNvPr>
          <p:cNvSpPr txBox="1"/>
          <p:nvPr/>
        </p:nvSpPr>
        <p:spPr>
          <a:xfrm>
            <a:off x="6453962" y="1361819"/>
            <a:ext cx="4351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当用户点击某个分类，会向服务器发送此分类词，服务器利用全文索引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(FULLTEXT)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快速检索符合条件的二手商品。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ADFA5B-2C19-4723-AD45-E4B90013E1EE}"/>
              </a:ext>
            </a:extLst>
          </p:cNvPr>
          <p:cNvSpPr txBox="1"/>
          <p:nvPr/>
        </p:nvSpPr>
        <p:spPr>
          <a:xfrm>
            <a:off x="4960839" y="3752763"/>
            <a:ext cx="6883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 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表中检索此类商品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 commodity_id,commodity_name,commodity_type,commodity_price,commodity_cover_pic_url,area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dbpractical.commodity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WHERE MATCH(`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commodity_type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`) AGAINST(‘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某类型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 IN BOOLEAN MODE)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573254" y="1982522"/>
            <a:ext cx="5760986" cy="1075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·可加入购物车。</a:t>
            </a:r>
          </a:p>
          <a:p>
            <a:r>
              <a:rPr lang="zh-CN" altLang="zh-CN" dirty="0"/>
              <a:t>·可根据右侧卖家的联系方式联系，进行线下交易。</a:t>
            </a:r>
          </a:p>
          <a:p>
            <a:r>
              <a:rPr lang="zh-CN" altLang="zh-CN" dirty="0"/>
              <a:t>·可点击“在线联系”按钮，进行在线联系。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2ADE9-9C35-43EE-B87A-05EE1040F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345" y="1369694"/>
            <a:ext cx="6025618" cy="46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071094" y="1738682"/>
            <a:ext cx="4964062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1600" dirty="0">
                <a:latin typeface="+mn-ea"/>
              </a:rPr>
              <a:t>在线联系模块（聊天模块）：</a:t>
            </a:r>
          </a:p>
          <a:p>
            <a:r>
              <a:rPr lang="zh-CN" altLang="zh-CN" sz="1600" dirty="0">
                <a:latin typeface="+mn-ea"/>
              </a:rPr>
              <a:t>技术框架：</a:t>
            </a:r>
            <a:r>
              <a:rPr lang="en-US" altLang="zh-CN" sz="1600" dirty="0" err="1">
                <a:latin typeface="+mn-ea"/>
              </a:rPr>
              <a:t>websocket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springboot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vue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zh-CN" altLang="zh-CN" sz="1600" dirty="0">
                <a:latin typeface="+mn-ea"/>
              </a:rPr>
              <a:t>技术实现：</a:t>
            </a:r>
          </a:p>
          <a:p>
            <a:r>
              <a:rPr lang="en-US" altLang="zh-CN" sz="1600" dirty="0" err="1">
                <a:latin typeface="+mn-ea"/>
              </a:rPr>
              <a:t>websocket</a:t>
            </a:r>
            <a:r>
              <a:rPr lang="zh-CN" altLang="zh-CN" sz="1600" dirty="0">
                <a:latin typeface="+mn-ea"/>
              </a:rPr>
              <a:t>，类似于一种应用层协议，打开连接并与服务器保持连接，此时服务器上保存了此连接并由此知道发起连接者的在线状态。服务器相当于一个中转站，用户在前端页面向服务器发送消息对象，此对象包括发送方，接收方和消息。服务器根据你的接收方寻找对方，若对方在线则将此消息对象发给对方用户。最后将此消息对象存到数据库中保存。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springboot</a:t>
            </a:r>
            <a:r>
              <a:rPr lang="zh-CN" altLang="zh-CN" sz="1600" dirty="0">
                <a:latin typeface="+mn-ea"/>
              </a:rPr>
              <a:t>作为服务器端，在此模块的功能由上所述。</a:t>
            </a:r>
          </a:p>
          <a:p>
            <a:r>
              <a:rPr lang="en-US" altLang="zh-CN" sz="1600" dirty="0" err="1">
                <a:latin typeface="+mn-ea"/>
              </a:rPr>
              <a:t>vue</a:t>
            </a:r>
            <a:r>
              <a:rPr lang="zh-CN" altLang="zh-CN" sz="1600" dirty="0">
                <a:latin typeface="+mn-ea"/>
              </a:rPr>
              <a:t>实现了前端实时渲染，在数据对象（消息）到来后实时渲染在界面上，实现实时通讯的功能。</a:t>
            </a:r>
          </a:p>
          <a:p>
            <a:r>
              <a:rPr lang="en-US" altLang="zh-CN" sz="1600" dirty="0">
                <a:latin typeface="+mn-ea"/>
              </a:rPr>
              <a:t> </a:t>
            </a:r>
            <a:endParaRPr lang="zh-CN" altLang="zh-CN" sz="16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C67B25-F455-4612-8878-5B97498EC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844" y="1421764"/>
            <a:ext cx="6802756" cy="46640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8E2C48-4108-4E96-9FC4-8918301A91D3}"/>
              </a:ext>
            </a:extLst>
          </p:cNvPr>
          <p:cNvSpPr txBox="1"/>
          <p:nvPr/>
        </p:nvSpPr>
        <p:spPr>
          <a:xfrm>
            <a:off x="-198866" y="6172810"/>
            <a:ext cx="667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图：在线联系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568694" y="1281482"/>
            <a:ext cx="57609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交易完成后，在个人中心，自己出售的二手商品下点击</a:t>
            </a:r>
            <a:r>
              <a:rPr lang="zh-CN" altLang="zh-CN" u="sng" dirty="0"/>
              <a:t>完成交易</a:t>
            </a:r>
            <a:r>
              <a:rPr lang="zh-CN" altLang="zh-CN" dirty="0"/>
              <a:t>按钮【见下图】，则该二手商品下架，进入完成交易列表，此后仅对创建者可见，不再在二手商品展示页面显示。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B286A-5C5A-4FFC-8050-F331BDD6A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2" y="2534048"/>
            <a:ext cx="7752348" cy="400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629BD0-53C2-4A78-AACA-736DF31435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18" y="2280395"/>
            <a:ext cx="6662467" cy="4300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4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Thank you for watching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第二部分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</p:spTree>
    <p:extLst>
      <p:ext uri="{BB962C8B-B14F-4D97-AF65-F5344CB8AC3E}">
        <p14:creationId xmlns:p14="http://schemas.microsoft.com/office/powerpoint/2010/main" val="3983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D3F49B-5511-41FB-887E-6D609D5A097D}"/>
              </a:ext>
            </a:extLst>
          </p:cNvPr>
          <p:cNvGrpSpPr/>
          <p:nvPr/>
        </p:nvGrpSpPr>
        <p:grpSpPr>
          <a:xfrm>
            <a:off x="822131" y="3905865"/>
            <a:ext cx="9917644" cy="1182425"/>
            <a:chOff x="943429" y="4599522"/>
            <a:chExt cx="10339086" cy="1364344"/>
          </a:xfrm>
        </p:grpSpPr>
        <p:sp>
          <p:nvSpPr>
            <p:cNvPr id="3" name="圆角矩形 6">
              <a:extLst>
                <a:ext uri="{FF2B5EF4-FFF2-40B4-BE49-F238E27FC236}">
                  <a16:creationId xmlns:a16="http://schemas.microsoft.com/office/drawing/2014/main" id="{4BF3E370-0A87-4559-8A6D-F12B8B6C7C3D}"/>
                </a:ext>
              </a:extLst>
            </p:cNvPr>
            <p:cNvSpPr/>
            <p:nvPr/>
          </p:nvSpPr>
          <p:spPr>
            <a:xfrm>
              <a:off x="943429" y="4599522"/>
              <a:ext cx="9844020" cy="136434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五边形 7">
              <a:extLst>
                <a:ext uri="{FF2B5EF4-FFF2-40B4-BE49-F238E27FC236}">
                  <a16:creationId xmlns:a16="http://schemas.microsoft.com/office/drawing/2014/main" id="{1D324D86-662F-4EF4-A577-137E8A72AADE}"/>
                </a:ext>
              </a:extLst>
            </p:cNvPr>
            <p:cNvSpPr/>
            <p:nvPr/>
          </p:nvSpPr>
          <p:spPr>
            <a:xfrm>
              <a:off x="9860115" y="493704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C4E3A307-2DE3-4EF4-A67B-12879BCA7284}"/>
                </a:ext>
              </a:extLst>
            </p:cNvPr>
            <p:cNvSpPr txBox="1"/>
            <p:nvPr/>
          </p:nvSpPr>
          <p:spPr>
            <a:xfrm>
              <a:off x="3079313" y="4855000"/>
              <a:ext cx="5977601" cy="1002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springboot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框架、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Java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开发语言，使用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JDBC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连接数据库。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8D5EE3-7AC7-41A8-9A4B-405E8FF1A705}"/>
                </a:ext>
              </a:extLst>
            </p:cNvPr>
            <p:cNvGrpSpPr/>
            <p:nvPr/>
          </p:nvGrpSpPr>
          <p:grpSpPr>
            <a:xfrm>
              <a:off x="1679904" y="5268632"/>
              <a:ext cx="486104" cy="526152"/>
              <a:chOff x="3714875" y="1883685"/>
              <a:chExt cx="486104" cy="526152"/>
            </a:xfrm>
          </p:grpSpPr>
          <p:sp>
            <p:nvSpPr>
              <p:cNvPr id="8" name="Oval 92">
                <a:extLst>
                  <a:ext uri="{FF2B5EF4-FFF2-40B4-BE49-F238E27FC236}">
                    <a16:creationId xmlns:a16="http://schemas.microsoft.com/office/drawing/2014/main" id="{62DF36EE-1043-49CE-A2C8-C2A1D372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357" y="1925114"/>
                <a:ext cx="75954" cy="925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Freeform 93">
                <a:extLst>
                  <a:ext uri="{FF2B5EF4-FFF2-40B4-BE49-F238E27FC236}">
                    <a16:creationId xmlns:a16="http://schemas.microsoft.com/office/drawing/2014/main" id="{23FF3EEC-BDF6-47A1-A0C0-C758E289D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56" y="1990020"/>
                <a:ext cx="230623" cy="419817"/>
              </a:xfrm>
              <a:custGeom>
                <a:avLst/>
                <a:gdLst>
                  <a:gd name="T0" fmla="*/ 83 w 84"/>
                  <a:gd name="T1" fmla="*/ 42 h 153"/>
                  <a:gd name="T2" fmla="*/ 83 w 84"/>
                  <a:gd name="T3" fmla="*/ 42 h 153"/>
                  <a:gd name="T4" fmla="*/ 83 w 84"/>
                  <a:gd name="T5" fmla="*/ 42 h 153"/>
                  <a:gd name="T6" fmla="*/ 60 w 84"/>
                  <a:gd name="T7" fmla="*/ 17 h 153"/>
                  <a:gd name="T8" fmla="*/ 54 w 84"/>
                  <a:gd name="T9" fmla="*/ 14 h 153"/>
                  <a:gd name="T10" fmla="*/ 47 w 84"/>
                  <a:gd name="T11" fmla="*/ 14 h 153"/>
                  <a:gd name="T12" fmla="*/ 52 w 84"/>
                  <a:gd name="T13" fmla="*/ 18 h 153"/>
                  <a:gd name="T14" fmla="*/ 45 w 84"/>
                  <a:gd name="T15" fmla="*/ 21 h 153"/>
                  <a:gd name="T16" fmla="*/ 48 w 84"/>
                  <a:gd name="T17" fmla="*/ 27 h 153"/>
                  <a:gd name="T18" fmla="*/ 39 w 84"/>
                  <a:gd name="T19" fmla="*/ 47 h 153"/>
                  <a:gd name="T20" fmla="*/ 38 w 84"/>
                  <a:gd name="T21" fmla="*/ 19 h 153"/>
                  <a:gd name="T22" fmla="*/ 39 w 84"/>
                  <a:gd name="T23" fmla="*/ 18 h 153"/>
                  <a:gd name="T24" fmla="*/ 37 w 84"/>
                  <a:gd name="T25" fmla="*/ 11 h 153"/>
                  <a:gd name="T26" fmla="*/ 32 w 84"/>
                  <a:gd name="T27" fmla="*/ 11 h 153"/>
                  <a:gd name="T28" fmla="*/ 30 w 84"/>
                  <a:gd name="T29" fmla="*/ 18 h 153"/>
                  <a:gd name="T30" fmla="*/ 31 w 84"/>
                  <a:gd name="T31" fmla="*/ 19 h 153"/>
                  <a:gd name="T32" fmla="*/ 30 w 84"/>
                  <a:gd name="T33" fmla="*/ 47 h 153"/>
                  <a:gd name="T34" fmla="*/ 20 w 84"/>
                  <a:gd name="T35" fmla="*/ 27 h 153"/>
                  <a:gd name="T36" fmla="*/ 24 w 84"/>
                  <a:gd name="T37" fmla="*/ 21 h 153"/>
                  <a:gd name="T38" fmla="*/ 17 w 84"/>
                  <a:gd name="T39" fmla="*/ 18 h 153"/>
                  <a:gd name="T40" fmla="*/ 23 w 84"/>
                  <a:gd name="T41" fmla="*/ 13 h 153"/>
                  <a:gd name="T42" fmla="*/ 22 w 84"/>
                  <a:gd name="T43" fmla="*/ 12 h 153"/>
                  <a:gd name="T44" fmla="*/ 6 w 84"/>
                  <a:gd name="T45" fmla="*/ 5 h 153"/>
                  <a:gd name="T46" fmla="*/ 0 w 84"/>
                  <a:gd name="T47" fmla="*/ 0 h 153"/>
                  <a:gd name="T48" fmla="*/ 0 w 84"/>
                  <a:gd name="T49" fmla="*/ 21 h 153"/>
                  <a:gd name="T50" fmla="*/ 13 w 84"/>
                  <a:gd name="T51" fmla="*/ 26 h 153"/>
                  <a:gd name="T52" fmla="*/ 11 w 84"/>
                  <a:gd name="T53" fmla="*/ 87 h 153"/>
                  <a:gd name="T54" fmla="*/ 11 w 84"/>
                  <a:gd name="T55" fmla="*/ 87 h 153"/>
                  <a:gd name="T56" fmla="*/ 13 w 84"/>
                  <a:gd name="T57" fmla="*/ 87 h 153"/>
                  <a:gd name="T58" fmla="*/ 15 w 84"/>
                  <a:gd name="T59" fmla="*/ 153 h 153"/>
                  <a:gd name="T60" fmla="*/ 34 w 84"/>
                  <a:gd name="T61" fmla="*/ 153 h 153"/>
                  <a:gd name="T62" fmla="*/ 34 w 84"/>
                  <a:gd name="T63" fmla="*/ 87 h 153"/>
                  <a:gd name="T64" fmla="*/ 36 w 84"/>
                  <a:gd name="T65" fmla="*/ 87 h 153"/>
                  <a:gd name="T66" fmla="*/ 38 w 84"/>
                  <a:gd name="T67" fmla="*/ 153 h 153"/>
                  <a:gd name="T68" fmla="*/ 57 w 84"/>
                  <a:gd name="T69" fmla="*/ 153 h 153"/>
                  <a:gd name="T70" fmla="*/ 57 w 84"/>
                  <a:gd name="T71" fmla="*/ 87 h 153"/>
                  <a:gd name="T72" fmla="*/ 59 w 84"/>
                  <a:gd name="T73" fmla="*/ 87 h 153"/>
                  <a:gd name="T74" fmla="*/ 59 w 84"/>
                  <a:gd name="T75" fmla="*/ 87 h 153"/>
                  <a:gd name="T76" fmla="*/ 58 w 84"/>
                  <a:gd name="T77" fmla="*/ 77 h 153"/>
                  <a:gd name="T78" fmla="*/ 69 w 84"/>
                  <a:gd name="T79" fmla="*/ 82 h 153"/>
                  <a:gd name="T80" fmla="*/ 77 w 84"/>
                  <a:gd name="T81" fmla="*/ 67 h 153"/>
                  <a:gd name="T82" fmla="*/ 80 w 84"/>
                  <a:gd name="T83" fmla="*/ 60 h 153"/>
                  <a:gd name="T84" fmla="*/ 82 w 84"/>
                  <a:gd name="T85" fmla="*/ 56 h 153"/>
                  <a:gd name="T86" fmla="*/ 83 w 84"/>
                  <a:gd name="T87" fmla="*/ 54 h 153"/>
                  <a:gd name="T88" fmla="*/ 84 w 84"/>
                  <a:gd name="T89" fmla="*/ 53 h 153"/>
                  <a:gd name="T90" fmla="*/ 84 w 84"/>
                  <a:gd name="T91" fmla="*/ 52 h 153"/>
                  <a:gd name="T92" fmla="*/ 83 w 84"/>
                  <a:gd name="T93" fmla="*/ 42 h 153"/>
                  <a:gd name="T94" fmla="*/ 65 w 84"/>
                  <a:gd name="T95" fmla="*/ 51 h 153"/>
                  <a:gd name="T96" fmla="*/ 60 w 84"/>
                  <a:gd name="T97" fmla="*/ 58 h 153"/>
                  <a:gd name="T98" fmla="*/ 58 w 84"/>
                  <a:gd name="T99" fmla="*/ 62 h 153"/>
                  <a:gd name="T100" fmla="*/ 57 w 84"/>
                  <a:gd name="T101" fmla="*/ 39 h 153"/>
                  <a:gd name="T102" fmla="*/ 66 w 84"/>
                  <a:gd name="T103" fmla="*/ 49 h 153"/>
                  <a:gd name="T104" fmla="*/ 65 w 84"/>
                  <a:gd name="T105" fmla="*/ 5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153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8" y="15"/>
                      <a:pt x="56" y="14"/>
                      <a:pt x="54" y="14"/>
                    </a:cubicBezTo>
                    <a:cubicBezTo>
                      <a:pt x="54" y="14"/>
                      <a:pt x="49" y="14"/>
                      <a:pt x="47" y="14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6" y="9"/>
                      <a:pt x="8" y="6"/>
                      <a:pt x="6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5" y="23"/>
                      <a:pt x="9" y="24"/>
                      <a:pt x="13" y="26"/>
                    </a:cubicBezTo>
                    <a:cubicBezTo>
                      <a:pt x="12" y="46"/>
                      <a:pt x="11" y="66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2" y="87"/>
                      <a:pt x="12" y="87"/>
                      <a:pt x="13" y="87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34"/>
                      <a:pt x="34" y="100"/>
                      <a:pt x="34" y="87"/>
                    </a:cubicBezTo>
                    <a:cubicBezTo>
                      <a:pt x="34" y="87"/>
                      <a:pt x="35" y="87"/>
                      <a:pt x="36" y="87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57" y="134"/>
                      <a:pt x="57" y="100"/>
                      <a:pt x="57" y="87"/>
                    </a:cubicBezTo>
                    <a:cubicBezTo>
                      <a:pt x="57" y="87"/>
                      <a:pt x="58" y="87"/>
                      <a:pt x="59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3"/>
                      <a:pt x="58" y="80"/>
                      <a:pt x="58" y="77"/>
                    </a:cubicBezTo>
                    <a:cubicBezTo>
                      <a:pt x="62" y="79"/>
                      <a:pt x="65" y="81"/>
                      <a:pt x="69" y="82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lnTo>
                      <a:pt x="83" y="42"/>
                    </a:lnTo>
                    <a:close/>
                    <a:moveTo>
                      <a:pt x="65" y="51"/>
                    </a:moveTo>
                    <a:cubicBezTo>
                      <a:pt x="60" y="58"/>
                      <a:pt x="60" y="58"/>
                      <a:pt x="60" y="58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54"/>
                      <a:pt x="58" y="47"/>
                      <a:pt x="57" y="39"/>
                    </a:cubicBezTo>
                    <a:cubicBezTo>
                      <a:pt x="66" y="49"/>
                      <a:pt x="66" y="49"/>
                      <a:pt x="66" y="49"/>
                    </a:cubicBezTo>
                    <a:lnTo>
                      <a:pt x="65" y="5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94">
                <a:extLst>
                  <a:ext uri="{FF2B5EF4-FFF2-40B4-BE49-F238E27FC236}">
                    <a16:creationId xmlns:a16="http://schemas.microsoft.com/office/drawing/2014/main" id="{A7B38728-C2D7-4602-A565-DCC4C684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1998306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2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95">
                <a:extLst>
                  <a:ext uri="{FF2B5EF4-FFF2-40B4-BE49-F238E27FC236}">
                    <a16:creationId xmlns:a16="http://schemas.microsoft.com/office/drawing/2014/main" id="{9A306980-81E4-4E2C-901F-8C7C4DC01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42498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Freeform 96">
                <a:extLst>
                  <a:ext uri="{FF2B5EF4-FFF2-40B4-BE49-F238E27FC236}">
                    <a16:creationId xmlns:a16="http://schemas.microsoft.com/office/drawing/2014/main" id="{543180B0-8E15-49D0-BDDB-AF73D0905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86689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97">
                <a:extLst>
                  <a:ext uri="{FF2B5EF4-FFF2-40B4-BE49-F238E27FC236}">
                    <a16:creationId xmlns:a16="http://schemas.microsoft.com/office/drawing/2014/main" id="{47221402-BDD7-4635-863A-8100F124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130880"/>
                <a:ext cx="169860" cy="17953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98">
                <a:extLst>
                  <a:ext uri="{FF2B5EF4-FFF2-40B4-BE49-F238E27FC236}">
                    <a16:creationId xmlns:a16="http://schemas.microsoft.com/office/drawing/2014/main" id="{527DB898-49D8-410D-8FCA-05F45B07F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875" y="1883685"/>
                <a:ext cx="269291" cy="336959"/>
              </a:xfrm>
              <a:custGeom>
                <a:avLst/>
                <a:gdLst>
                  <a:gd name="T0" fmla="*/ 93 w 98"/>
                  <a:gd name="T1" fmla="*/ 0 h 123"/>
                  <a:gd name="T2" fmla="*/ 27 w 98"/>
                  <a:gd name="T3" fmla="*/ 0 h 123"/>
                  <a:gd name="T4" fmla="*/ 24 w 98"/>
                  <a:gd name="T5" fmla="*/ 2 h 123"/>
                  <a:gd name="T6" fmla="*/ 1 w 98"/>
                  <a:gd name="T7" fmla="*/ 24 h 123"/>
                  <a:gd name="T8" fmla="*/ 0 w 98"/>
                  <a:gd name="T9" fmla="*/ 27 h 123"/>
                  <a:gd name="T10" fmla="*/ 0 w 98"/>
                  <a:gd name="T11" fmla="*/ 118 h 123"/>
                  <a:gd name="T12" fmla="*/ 5 w 98"/>
                  <a:gd name="T13" fmla="*/ 123 h 123"/>
                  <a:gd name="T14" fmla="*/ 93 w 98"/>
                  <a:gd name="T15" fmla="*/ 123 h 123"/>
                  <a:gd name="T16" fmla="*/ 98 w 98"/>
                  <a:gd name="T17" fmla="*/ 118 h 123"/>
                  <a:gd name="T18" fmla="*/ 98 w 98"/>
                  <a:gd name="T19" fmla="*/ 5 h 123"/>
                  <a:gd name="T20" fmla="*/ 93 w 98"/>
                  <a:gd name="T21" fmla="*/ 0 h 123"/>
                  <a:gd name="T22" fmla="*/ 24 w 98"/>
                  <a:gd name="T23" fmla="*/ 15 h 123"/>
                  <a:gd name="T24" fmla="*/ 24 w 98"/>
                  <a:gd name="T25" fmla="*/ 23 h 123"/>
                  <a:gd name="T26" fmla="*/ 16 w 98"/>
                  <a:gd name="T27" fmla="*/ 23 h 123"/>
                  <a:gd name="T28" fmla="*/ 24 w 98"/>
                  <a:gd name="T29" fmla="*/ 15 h 123"/>
                  <a:gd name="T30" fmla="*/ 88 w 98"/>
                  <a:gd name="T31" fmla="*/ 113 h 123"/>
                  <a:gd name="T32" fmla="*/ 10 w 98"/>
                  <a:gd name="T33" fmla="*/ 113 h 123"/>
                  <a:gd name="T34" fmla="*/ 10 w 98"/>
                  <a:gd name="T35" fmla="*/ 31 h 123"/>
                  <a:gd name="T36" fmla="*/ 28 w 98"/>
                  <a:gd name="T37" fmla="*/ 31 h 123"/>
                  <a:gd name="T38" fmla="*/ 32 w 98"/>
                  <a:gd name="T39" fmla="*/ 27 h 123"/>
                  <a:gd name="T40" fmla="*/ 32 w 98"/>
                  <a:gd name="T41" fmla="*/ 10 h 123"/>
                  <a:gd name="T42" fmla="*/ 88 w 98"/>
                  <a:gd name="T43" fmla="*/ 10 h 123"/>
                  <a:gd name="T44" fmla="*/ 88 w 98"/>
                  <a:gd name="T45" fmla="*/ 11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123">
                    <a:moveTo>
                      <a:pt x="93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1"/>
                      <a:pt x="2" y="123"/>
                      <a:pt x="5" y="123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95" y="123"/>
                      <a:pt x="98" y="121"/>
                      <a:pt x="98" y="118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5" y="0"/>
                      <a:pt x="93" y="0"/>
                    </a:cubicBezTo>
                    <a:close/>
                    <a:moveTo>
                      <a:pt x="24" y="15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24" y="15"/>
                    </a:lnTo>
                    <a:close/>
                    <a:moveTo>
                      <a:pt x="88" y="113"/>
                    </a:move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2" y="29"/>
                      <a:pt x="32" y="27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88" y="10"/>
                      <a:pt x="88" y="10"/>
                      <a:pt x="88" y="10"/>
                    </a:cubicBezTo>
                    <a:lnTo>
                      <a:pt x="88" y="11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759A7B-E1ED-4F42-B313-10EBEC3D6C1B}"/>
              </a:ext>
            </a:extLst>
          </p:cNvPr>
          <p:cNvGrpSpPr/>
          <p:nvPr/>
        </p:nvGrpSpPr>
        <p:grpSpPr>
          <a:xfrm>
            <a:off x="822131" y="2468658"/>
            <a:ext cx="9889412" cy="1182426"/>
            <a:chOff x="943429" y="3296507"/>
            <a:chExt cx="10309654" cy="1364343"/>
          </a:xfrm>
        </p:grpSpPr>
        <p:sp>
          <p:nvSpPr>
            <p:cNvPr id="16" name="圆角矩形 19">
              <a:extLst>
                <a:ext uri="{FF2B5EF4-FFF2-40B4-BE49-F238E27FC236}">
                  <a16:creationId xmlns:a16="http://schemas.microsoft.com/office/drawing/2014/main" id="{6B7C7E1C-3C9A-4040-A13E-33006A6EE8E4}"/>
                </a:ext>
              </a:extLst>
            </p:cNvPr>
            <p:cNvSpPr/>
            <p:nvPr/>
          </p:nvSpPr>
          <p:spPr>
            <a:xfrm>
              <a:off x="943429" y="3296507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五边形 20">
              <a:extLst>
                <a:ext uri="{FF2B5EF4-FFF2-40B4-BE49-F238E27FC236}">
                  <a16:creationId xmlns:a16="http://schemas.microsoft.com/office/drawing/2014/main" id="{F0224620-C97D-4009-8BDD-897CADEE471F}"/>
                </a:ext>
              </a:extLst>
            </p:cNvPr>
            <p:cNvSpPr/>
            <p:nvPr/>
          </p:nvSpPr>
          <p:spPr>
            <a:xfrm>
              <a:off x="9830683" y="3605660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6624E149-C149-4CBD-9870-62BE77751B77}"/>
                </a:ext>
              </a:extLst>
            </p:cNvPr>
            <p:cNvSpPr txBox="1"/>
            <p:nvPr/>
          </p:nvSpPr>
          <p:spPr>
            <a:xfrm>
              <a:off x="3003412" y="3442564"/>
              <a:ext cx="6827271" cy="10747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前端采用浏览器展示网页，采用的开发语言有：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HTML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CSS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JavaScript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还使用了少部分简单的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Vue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框架下的语句。例如，简单的数据绑定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{{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user_name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}}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v-if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条件渲染，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v-for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列表渲染，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v-on:click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点击事件绑定，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v-model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绑定表单数据。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6255A4D-56B7-44C3-A222-C3CDF0C3B4CC}"/>
                </a:ext>
              </a:extLst>
            </p:cNvPr>
            <p:cNvSpPr/>
            <p:nvPr/>
          </p:nvSpPr>
          <p:spPr>
            <a:xfrm>
              <a:off x="1337661" y="3616439"/>
              <a:ext cx="1271520" cy="766752"/>
            </a:xfrm>
            <a:prstGeom prst="ellipse">
              <a:avLst/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前端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5E865C-ECAB-4424-83D4-48E669753481}"/>
              </a:ext>
            </a:extLst>
          </p:cNvPr>
          <p:cNvGrpSpPr/>
          <p:nvPr/>
        </p:nvGrpSpPr>
        <p:grpSpPr>
          <a:xfrm>
            <a:off x="822131" y="1016488"/>
            <a:ext cx="9889412" cy="1182425"/>
            <a:chOff x="943429" y="1743479"/>
            <a:chExt cx="10309654" cy="1364343"/>
          </a:xfrm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03F7093B-94F2-4418-9750-1958BF616A42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五边形 33">
              <a:extLst>
                <a:ext uri="{FF2B5EF4-FFF2-40B4-BE49-F238E27FC236}">
                  <a16:creationId xmlns:a16="http://schemas.microsoft.com/office/drawing/2014/main" id="{57FEF993-760C-4693-9075-16D7E75A47D3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9B1B64C9-54C7-46A2-AE0D-477C98348329}"/>
                </a:ext>
              </a:extLst>
            </p:cNvPr>
            <p:cNvSpPr txBox="1"/>
            <p:nvPr/>
          </p:nvSpPr>
          <p:spPr>
            <a:xfrm>
              <a:off x="3079313" y="2189786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整体架构     整体采用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B/S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架构。     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EBC16AF-837B-486A-BEA7-79AC636ECBB6}"/>
                </a:ext>
              </a:extLst>
            </p:cNvPr>
            <p:cNvSpPr/>
            <p:nvPr/>
          </p:nvSpPr>
          <p:spPr>
            <a:xfrm>
              <a:off x="1310461" y="2042235"/>
              <a:ext cx="1292941" cy="766752"/>
            </a:xfrm>
            <a:prstGeom prst="ellipse">
              <a:avLst/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整体架构</a:t>
              </a:r>
            </a:p>
          </p:txBody>
        </p:sp>
      </p:grpSp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0C2ADAC-0BE1-4486-9049-BC04046BFCEF}"/>
              </a:ext>
            </a:extLst>
          </p:cNvPr>
          <p:cNvGrpSpPr/>
          <p:nvPr/>
        </p:nvGrpSpPr>
        <p:grpSpPr>
          <a:xfrm>
            <a:off x="822131" y="5361674"/>
            <a:ext cx="9889412" cy="1182425"/>
            <a:chOff x="943429" y="1743479"/>
            <a:chExt cx="10309654" cy="1364343"/>
          </a:xfrm>
        </p:grpSpPr>
        <p:sp>
          <p:nvSpPr>
            <p:cNvPr id="54" name="圆角矩形 32">
              <a:extLst>
                <a:ext uri="{FF2B5EF4-FFF2-40B4-BE49-F238E27FC236}">
                  <a16:creationId xmlns:a16="http://schemas.microsoft.com/office/drawing/2014/main" id="{DD1A439C-21A8-4293-84B6-32980C1C708E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五边形 33">
              <a:extLst>
                <a:ext uri="{FF2B5EF4-FFF2-40B4-BE49-F238E27FC236}">
                  <a16:creationId xmlns:a16="http://schemas.microsoft.com/office/drawing/2014/main" id="{5AC5B297-436F-40C1-8CDB-2EF2647B0086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E509C5C4-3D87-41E7-8F3C-15DEF8CF3140}"/>
                </a:ext>
              </a:extLst>
            </p:cNvPr>
            <p:cNvSpPr txBox="1"/>
            <p:nvPr/>
          </p:nvSpPr>
          <p:spPr>
            <a:xfrm>
              <a:off x="3079313" y="2207759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mySQL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建立数据库。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2566A3C-84EC-4A11-A464-4BD20A20613A}"/>
                </a:ext>
              </a:extLst>
            </p:cNvPr>
            <p:cNvGrpSpPr/>
            <p:nvPr/>
          </p:nvGrpSpPr>
          <p:grpSpPr>
            <a:xfrm>
              <a:off x="1682667" y="2126248"/>
              <a:ext cx="522298" cy="598804"/>
              <a:chOff x="2033588" y="4343400"/>
              <a:chExt cx="563563" cy="646113"/>
            </a:xfrm>
            <a:solidFill>
              <a:schemeClr val="bg1"/>
            </a:solidFill>
          </p:grpSpPr>
          <p:sp>
            <p:nvSpPr>
              <p:cNvPr id="59" name="Oval 316">
                <a:extLst>
                  <a:ext uri="{FF2B5EF4-FFF2-40B4-BE49-F238E27FC236}">
                    <a16:creationId xmlns:a16="http://schemas.microsoft.com/office/drawing/2014/main" id="{ED32E4C5-2298-42CB-A4DD-97DF063F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938" y="4343400"/>
                <a:ext cx="101600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317">
                <a:extLst>
                  <a:ext uri="{FF2B5EF4-FFF2-40B4-BE49-F238E27FC236}">
                    <a16:creationId xmlns:a16="http://schemas.microsoft.com/office/drawing/2014/main" id="{14ADCFB0-1D2D-4A88-8DB1-8E7B37327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3588" y="4479925"/>
                <a:ext cx="361950" cy="509588"/>
              </a:xfrm>
              <a:custGeom>
                <a:avLst/>
                <a:gdLst>
                  <a:gd name="T0" fmla="*/ 206 w 207"/>
                  <a:gd name="T1" fmla="*/ 44 h 292"/>
                  <a:gd name="T2" fmla="*/ 205 w 207"/>
                  <a:gd name="T3" fmla="*/ 44 h 292"/>
                  <a:gd name="T4" fmla="*/ 195 w 207"/>
                  <a:gd name="T5" fmla="*/ 36 h 292"/>
                  <a:gd name="T6" fmla="*/ 154 w 207"/>
                  <a:gd name="T7" fmla="*/ 5 h 292"/>
                  <a:gd name="T8" fmla="*/ 144 w 207"/>
                  <a:gd name="T9" fmla="*/ 2 h 292"/>
                  <a:gd name="T10" fmla="*/ 129 w 207"/>
                  <a:gd name="T11" fmla="*/ 1 h 292"/>
                  <a:gd name="T12" fmla="*/ 127 w 207"/>
                  <a:gd name="T13" fmla="*/ 19 h 292"/>
                  <a:gd name="T14" fmla="*/ 115 w 207"/>
                  <a:gd name="T15" fmla="*/ 72 h 292"/>
                  <a:gd name="T16" fmla="*/ 115 w 207"/>
                  <a:gd name="T17" fmla="*/ 12 h 292"/>
                  <a:gd name="T18" fmla="*/ 99 w 207"/>
                  <a:gd name="T19" fmla="*/ 0 h 292"/>
                  <a:gd name="T20" fmla="*/ 99 w 207"/>
                  <a:gd name="T21" fmla="*/ 15 h 292"/>
                  <a:gd name="T22" fmla="*/ 77 w 207"/>
                  <a:gd name="T23" fmla="*/ 30 h 292"/>
                  <a:gd name="T24" fmla="*/ 69 w 207"/>
                  <a:gd name="T25" fmla="*/ 11 h 292"/>
                  <a:gd name="T26" fmla="*/ 81 w 207"/>
                  <a:gd name="T27" fmla="*/ 0 h 292"/>
                  <a:gd name="T28" fmla="*/ 66 w 207"/>
                  <a:gd name="T29" fmla="*/ 2 h 292"/>
                  <a:gd name="T30" fmla="*/ 5 w 207"/>
                  <a:gd name="T31" fmla="*/ 60 h 292"/>
                  <a:gd name="T32" fmla="*/ 5 w 207"/>
                  <a:gd name="T33" fmla="*/ 61 h 292"/>
                  <a:gd name="T34" fmla="*/ 2 w 207"/>
                  <a:gd name="T35" fmla="*/ 81 h 292"/>
                  <a:gd name="T36" fmla="*/ 3 w 207"/>
                  <a:gd name="T37" fmla="*/ 82 h 292"/>
                  <a:gd name="T38" fmla="*/ 4 w 207"/>
                  <a:gd name="T39" fmla="*/ 85 h 292"/>
                  <a:gd name="T40" fmla="*/ 10 w 207"/>
                  <a:gd name="T41" fmla="*/ 97 h 292"/>
                  <a:gd name="T42" fmla="*/ 34 w 207"/>
                  <a:gd name="T43" fmla="*/ 144 h 292"/>
                  <a:gd name="T44" fmla="*/ 56 w 207"/>
                  <a:gd name="T45" fmla="*/ 153 h 292"/>
                  <a:gd name="T46" fmla="*/ 60 w 207"/>
                  <a:gd name="T47" fmla="*/ 154 h 292"/>
                  <a:gd name="T48" fmla="*/ 103 w 207"/>
                  <a:gd name="T49" fmla="*/ 292 h 292"/>
                  <a:gd name="T50" fmla="*/ 96 w 207"/>
                  <a:gd name="T51" fmla="*/ 188 h 292"/>
                  <a:gd name="T52" fmla="*/ 153 w 207"/>
                  <a:gd name="T53" fmla="*/ 56 h 292"/>
                  <a:gd name="T54" fmla="*/ 160 w 207"/>
                  <a:gd name="T55" fmla="*/ 53 h 292"/>
                  <a:gd name="T56" fmla="*/ 129 w 207"/>
                  <a:gd name="T57" fmla="*/ 76 h 292"/>
                  <a:gd name="T58" fmla="*/ 153 w 207"/>
                  <a:gd name="T59" fmla="*/ 56 h 292"/>
                  <a:gd name="T60" fmla="*/ 52 w 207"/>
                  <a:gd name="T61" fmla="*/ 94 h 292"/>
                  <a:gd name="T62" fmla="*/ 41 w 207"/>
                  <a:gd name="T63" fmla="*/ 74 h 292"/>
                  <a:gd name="T64" fmla="*/ 57 w 207"/>
                  <a:gd name="T65" fmla="*/ 10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92">
                    <a:moveTo>
                      <a:pt x="205" y="71"/>
                    </a:moveTo>
                    <a:cubicBezTo>
                      <a:pt x="206" y="59"/>
                      <a:pt x="207" y="41"/>
                      <a:pt x="206" y="44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5" y="44"/>
                      <a:pt x="205" y="44"/>
                      <a:pt x="205" y="4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195" y="36"/>
                      <a:pt x="195" y="36"/>
                      <a:pt x="195" y="36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1" y="3"/>
                      <a:pt x="147" y="2"/>
                      <a:pt x="144" y="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39" y="1"/>
                      <a:pt x="134" y="1"/>
                      <a:pt x="129" y="0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2" y="1"/>
                      <a:pt x="67" y="2"/>
                    </a:cubicBezTo>
                    <a:cubicBezTo>
                      <a:pt x="67" y="2"/>
                      <a:pt x="66" y="2"/>
                      <a:pt x="66" y="2"/>
                    </a:cubicBezTo>
                    <a:cubicBezTo>
                      <a:pt x="61" y="2"/>
                      <a:pt x="57" y="4"/>
                      <a:pt x="53" y="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0" y="102"/>
                      <a:pt x="3" y="72"/>
                      <a:pt x="2" y="81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34" y="144"/>
                      <a:pt x="34" y="144"/>
                      <a:pt x="34" y="144"/>
                    </a:cubicBezTo>
                    <a:cubicBezTo>
                      <a:pt x="42" y="141"/>
                      <a:pt x="49" y="137"/>
                      <a:pt x="56" y="133"/>
                    </a:cubicBezTo>
                    <a:cubicBezTo>
                      <a:pt x="56" y="140"/>
                      <a:pt x="56" y="146"/>
                      <a:pt x="56" y="153"/>
                    </a:cubicBezTo>
                    <a:cubicBezTo>
                      <a:pt x="56" y="153"/>
                      <a:pt x="56" y="154"/>
                      <a:pt x="56" y="154"/>
                    </a:cubicBezTo>
                    <a:cubicBezTo>
                      <a:pt x="57" y="154"/>
                      <a:pt x="58" y="154"/>
                      <a:pt x="60" y="154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103" y="292"/>
                      <a:pt x="103" y="292"/>
                      <a:pt x="103" y="292"/>
                    </a:cubicBezTo>
                    <a:cubicBezTo>
                      <a:pt x="104" y="275"/>
                      <a:pt x="104" y="252"/>
                      <a:pt x="104" y="230"/>
                    </a:cubicBezTo>
                    <a:cubicBezTo>
                      <a:pt x="99" y="217"/>
                      <a:pt x="96" y="202"/>
                      <a:pt x="96" y="188"/>
                    </a:cubicBezTo>
                    <a:cubicBezTo>
                      <a:pt x="96" y="126"/>
                      <a:pt x="144" y="75"/>
                      <a:pt x="205" y="71"/>
                    </a:cubicBezTo>
                    <a:close/>
                    <a:moveTo>
                      <a:pt x="153" y="56"/>
                    </a:moveTo>
                    <a:cubicBezTo>
                      <a:pt x="152" y="53"/>
                      <a:pt x="152" y="50"/>
                      <a:pt x="152" y="47"/>
                    </a:cubicBezTo>
                    <a:cubicBezTo>
                      <a:pt x="160" y="53"/>
                      <a:pt x="160" y="53"/>
                      <a:pt x="160" y="53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29" y="76"/>
                      <a:pt x="129" y="76"/>
                      <a:pt x="129" y="76"/>
                    </a:cubicBezTo>
                    <a:cubicBezTo>
                      <a:pt x="126" y="72"/>
                      <a:pt x="126" y="72"/>
                      <a:pt x="126" y="72"/>
                    </a:cubicBezTo>
                    <a:lnTo>
                      <a:pt x="153" y="56"/>
                    </a:lnTo>
                    <a:close/>
                    <a:moveTo>
                      <a:pt x="57" y="102"/>
                    </a:moveTo>
                    <a:cubicBezTo>
                      <a:pt x="52" y="94"/>
                      <a:pt x="52" y="94"/>
                      <a:pt x="52" y="9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8" y="70"/>
                      <a:pt x="57" y="86"/>
                      <a:pt x="57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318">
                <a:extLst>
                  <a:ext uri="{FF2B5EF4-FFF2-40B4-BE49-F238E27FC236}">
                    <a16:creationId xmlns:a16="http://schemas.microsoft.com/office/drawing/2014/main" id="{B6218EA4-2971-4EBE-AEA7-DB63E5026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4903788"/>
                <a:ext cx="71438" cy="85725"/>
              </a:xfrm>
              <a:custGeom>
                <a:avLst/>
                <a:gdLst>
                  <a:gd name="T0" fmla="*/ 0 w 41"/>
                  <a:gd name="T1" fmla="*/ 0 h 49"/>
                  <a:gd name="T2" fmla="*/ 1 w 41"/>
                  <a:gd name="T3" fmla="*/ 49 h 49"/>
                  <a:gd name="T4" fmla="*/ 41 w 41"/>
                  <a:gd name="T5" fmla="*/ 49 h 49"/>
                  <a:gd name="T6" fmla="*/ 41 w 41"/>
                  <a:gd name="T7" fmla="*/ 44 h 49"/>
                  <a:gd name="T8" fmla="*/ 0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0" y="0"/>
                    </a:moveTo>
                    <a:cubicBezTo>
                      <a:pt x="1" y="49"/>
                      <a:pt x="1" y="49"/>
                      <a:pt x="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7"/>
                      <a:pt x="41" y="45"/>
                      <a:pt x="41" y="44"/>
                    </a:cubicBezTo>
                    <a:cubicBezTo>
                      <a:pt x="24" y="33"/>
                      <a:pt x="10" y="1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319">
                <a:extLst>
                  <a:ext uri="{FF2B5EF4-FFF2-40B4-BE49-F238E27FC236}">
                    <a16:creationId xmlns:a16="http://schemas.microsoft.com/office/drawing/2014/main" id="{152EE105-1F74-42D1-95E3-4AE40A6AE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0" y="4616450"/>
                <a:ext cx="61913" cy="47625"/>
              </a:xfrm>
              <a:custGeom>
                <a:avLst/>
                <a:gdLst>
                  <a:gd name="T0" fmla="*/ 34 w 39"/>
                  <a:gd name="T1" fmla="*/ 0 h 30"/>
                  <a:gd name="T2" fmla="*/ 28 w 39"/>
                  <a:gd name="T3" fmla="*/ 0 h 30"/>
                  <a:gd name="T4" fmla="*/ 12 w 39"/>
                  <a:gd name="T5" fmla="*/ 0 h 30"/>
                  <a:gd name="T6" fmla="*/ 5 w 39"/>
                  <a:gd name="T7" fmla="*/ 0 h 30"/>
                  <a:gd name="T8" fmla="*/ 0 w 39"/>
                  <a:gd name="T9" fmla="*/ 30 h 30"/>
                  <a:gd name="T10" fmla="*/ 12 w 39"/>
                  <a:gd name="T11" fmla="*/ 30 h 30"/>
                  <a:gd name="T12" fmla="*/ 28 w 39"/>
                  <a:gd name="T13" fmla="*/ 30 h 30"/>
                  <a:gd name="T14" fmla="*/ 39 w 39"/>
                  <a:gd name="T15" fmla="*/ 30 h 30"/>
                  <a:gd name="T16" fmla="*/ 34 w 39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34" y="0"/>
                    </a:moveTo>
                    <a:lnTo>
                      <a:pt x="28" y="0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28" y="30"/>
                    </a:lnTo>
                    <a:lnTo>
                      <a:pt x="39" y="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Freeform 320">
                <a:extLst>
                  <a:ext uri="{FF2B5EF4-FFF2-40B4-BE49-F238E27FC236}">
                    <a16:creationId xmlns:a16="http://schemas.microsoft.com/office/drawing/2014/main" id="{FA7DEBDB-5341-4B9E-A6F1-7D6FB0C33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0" y="4625975"/>
                <a:ext cx="69850" cy="69850"/>
              </a:xfrm>
              <a:custGeom>
                <a:avLst/>
                <a:gdLst>
                  <a:gd name="T0" fmla="*/ 24 w 44"/>
                  <a:gd name="T1" fmla="*/ 0 h 44"/>
                  <a:gd name="T2" fmla="*/ 19 w 44"/>
                  <a:gd name="T3" fmla="*/ 4 h 44"/>
                  <a:gd name="T4" fmla="*/ 6 w 44"/>
                  <a:gd name="T5" fmla="*/ 11 h 44"/>
                  <a:gd name="T6" fmla="*/ 0 w 44"/>
                  <a:gd name="T7" fmla="*/ 15 h 44"/>
                  <a:gd name="T8" fmla="*/ 11 w 44"/>
                  <a:gd name="T9" fmla="*/ 44 h 44"/>
                  <a:gd name="T10" fmla="*/ 21 w 44"/>
                  <a:gd name="T11" fmla="*/ 38 h 44"/>
                  <a:gd name="T12" fmla="*/ 34 w 44"/>
                  <a:gd name="T13" fmla="*/ 30 h 44"/>
                  <a:gd name="T14" fmla="*/ 44 w 44"/>
                  <a:gd name="T15" fmla="*/ 24 h 44"/>
                  <a:gd name="T16" fmla="*/ 24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24" y="0"/>
                    </a:moveTo>
                    <a:lnTo>
                      <a:pt x="19" y="4"/>
                    </a:lnTo>
                    <a:lnTo>
                      <a:pt x="6" y="11"/>
                    </a:lnTo>
                    <a:lnTo>
                      <a:pt x="0" y="15"/>
                    </a:lnTo>
                    <a:lnTo>
                      <a:pt x="11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4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321">
                <a:extLst>
                  <a:ext uri="{FF2B5EF4-FFF2-40B4-BE49-F238E27FC236}">
                    <a16:creationId xmlns:a16="http://schemas.microsoft.com/office/drawing/2014/main" id="{193C0D0F-7440-4035-BF52-3146D0637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684713"/>
                <a:ext cx="68263" cy="69850"/>
              </a:xfrm>
              <a:custGeom>
                <a:avLst/>
                <a:gdLst>
                  <a:gd name="T0" fmla="*/ 14 w 43"/>
                  <a:gd name="T1" fmla="*/ 0 h 44"/>
                  <a:gd name="T2" fmla="*/ 11 w 43"/>
                  <a:gd name="T3" fmla="*/ 5 h 44"/>
                  <a:gd name="T4" fmla="*/ 3 w 43"/>
                  <a:gd name="T5" fmla="*/ 18 h 44"/>
                  <a:gd name="T6" fmla="*/ 0 w 43"/>
                  <a:gd name="T7" fmla="*/ 25 h 44"/>
                  <a:gd name="T8" fmla="*/ 24 w 43"/>
                  <a:gd name="T9" fmla="*/ 44 h 44"/>
                  <a:gd name="T10" fmla="*/ 29 w 43"/>
                  <a:gd name="T11" fmla="*/ 34 h 44"/>
                  <a:gd name="T12" fmla="*/ 37 w 43"/>
                  <a:gd name="T13" fmla="*/ 21 h 44"/>
                  <a:gd name="T14" fmla="*/ 43 w 43"/>
                  <a:gd name="T15" fmla="*/ 11 h 44"/>
                  <a:gd name="T16" fmla="*/ 14 w 43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14" y="0"/>
                    </a:moveTo>
                    <a:lnTo>
                      <a:pt x="11" y="5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24" y="44"/>
                    </a:lnTo>
                    <a:lnTo>
                      <a:pt x="29" y="34"/>
                    </a:lnTo>
                    <a:lnTo>
                      <a:pt x="37" y="21"/>
                    </a:lnTo>
                    <a:lnTo>
                      <a:pt x="43" y="1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322">
                <a:extLst>
                  <a:ext uri="{FF2B5EF4-FFF2-40B4-BE49-F238E27FC236}">
                    <a16:creationId xmlns:a16="http://schemas.microsoft.com/office/drawing/2014/main" id="{86CBF54B-F196-4403-8392-2868AB66A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4764088"/>
                <a:ext cx="47625" cy="61913"/>
              </a:xfrm>
              <a:custGeom>
                <a:avLst/>
                <a:gdLst>
                  <a:gd name="T0" fmla="*/ 0 w 30"/>
                  <a:gd name="T1" fmla="*/ 6 h 39"/>
                  <a:gd name="T2" fmla="*/ 0 w 30"/>
                  <a:gd name="T3" fmla="*/ 12 h 39"/>
                  <a:gd name="T4" fmla="*/ 0 w 30"/>
                  <a:gd name="T5" fmla="*/ 28 h 39"/>
                  <a:gd name="T6" fmla="*/ 0 w 30"/>
                  <a:gd name="T7" fmla="*/ 34 h 39"/>
                  <a:gd name="T8" fmla="*/ 30 w 30"/>
                  <a:gd name="T9" fmla="*/ 39 h 39"/>
                  <a:gd name="T10" fmla="*/ 30 w 30"/>
                  <a:gd name="T11" fmla="*/ 28 h 39"/>
                  <a:gd name="T12" fmla="*/ 30 w 30"/>
                  <a:gd name="T13" fmla="*/ 12 h 39"/>
                  <a:gd name="T14" fmla="*/ 30 w 30"/>
                  <a:gd name="T15" fmla="*/ 0 h 39"/>
                  <a:gd name="T16" fmla="*/ 0 w 30"/>
                  <a:gd name="T17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9">
                    <a:moveTo>
                      <a:pt x="0" y="6"/>
                    </a:moveTo>
                    <a:lnTo>
                      <a:pt x="0" y="1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30" y="39"/>
                    </a:lnTo>
                    <a:lnTo>
                      <a:pt x="30" y="28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323">
                <a:extLst>
                  <a:ext uri="{FF2B5EF4-FFF2-40B4-BE49-F238E27FC236}">
                    <a16:creationId xmlns:a16="http://schemas.microsoft.com/office/drawing/2014/main" id="{05195D7E-0C1C-47AA-A548-FA0E184DA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200" y="4840288"/>
                <a:ext cx="68263" cy="69850"/>
              </a:xfrm>
              <a:custGeom>
                <a:avLst/>
                <a:gdLst>
                  <a:gd name="T0" fmla="*/ 0 w 43"/>
                  <a:gd name="T1" fmla="*/ 18 h 44"/>
                  <a:gd name="T2" fmla="*/ 3 w 43"/>
                  <a:gd name="T3" fmla="*/ 24 h 44"/>
                  <a:gd name="T4" fmla="*/ 11 w 43"/>
                  <a:gd name="T5" fmla="*/ 38 h 44"/>
                  <a:gd name="T6" fmla="*/ 14 w 43"/>
                  <a:gd name="T7" fmla="*/ 44 h 44"/>
                  <a:gd name="T8" fmla="*/ 43 w 43"/>
                  <a:gd name="T9" fmla="*/ 33 h 44"/>
                  <a:gd name="T10" fmla="*/ 38 w 43"/>
                  <a:gd name="T11" fmla="*/ 23 h 44"/>
                  <a:gd name="T12" fmla="*/ 30 w 43"/>
                  <a:gd name="T13" fmla="*/ 10 h 44"/>
                  <a:gd name="T14" fmla="*/ 24 w 43"/>
                  <a:gd name="T15" fmla="*/ 0 h 44"/>
                  <a:gd name="T16" fmla="*/ 0 w 43"/>
                  <a:gd name="T1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0" y="18"/>
                    </a:moveTo>
                    <a:lnTo>
                      <a:pt x="3" y="24"/>
                    </a:lnTo>
                    <a:lnTo>
                      <a:pt x="11" y="38"/>
                    </a:lnTo>
                    <a:lnTo>
                      <a:pt x="14" y="44"/>
                    </a:lnTo>
                    <a:lnTo>
                      <a:pt x="43" y="33"/>
                    </a:lnTo>
                    <a:lnTo>
                      <a:pt x="38" y="23"/>
                    </a:lnTo>
                    <a:lnTo>
                      <a:pt x="30" y="10"/>
                    </a:lnTo>
                    <a:lnTo>
                      <a:pt x="24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324">
                <a:extLst>
                  <a:ext uri="{FF2B5EF4-FFF2-40B4-BE49-F238E27FC236}">
                    <a16:creationId xmlns:a16="http://schemas.microsoft.com/office/drawing/2014/main" id="{DAD31C79-8768-4046-BB61-52E54AA80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763" y="4903788"/>
                <a:ext cx="73025" cy="68263"/>
              </a:xfrm>
              <a:custGeom>
                <a:avLst/>
                <a:gdLst>
                  <a:gd name="T0" fmla="*/ 0 w 46"/>
                  <a:gd name="T1" fmla="*/ 29 h 43"/>
                  <a:gd name="T2" fmla="*/ 6 w 46"/>
                  <a:gd name="T3" fmla="*/ 32 h 43"/>
                  <a:gd name="T4" fmla="*/ 20 w 46"/>
                  <a:gd name="T5" fmla="*/ 40 h 43"/>
                  <a:gd name="T6" fmla="*/ 26 w 46"/>
                  <a:gd name="T7" fmla="*/ 43 h 43"/>
                  <a:gd name="T8" fmla="*/ 46 w 46"/>
                  <a:gd name="T9" fmla="*/ 19 h 43"/>
                  <a:gd name="T10" fmla="*/ 36 w 46"/>
                  <a:gd name="T11" fmla="*/ 14 h 43"/>
                  <a:gd name="T12" fmla="*/ 21 w 46"/>
                  <a:gd name="T13" fmla="*/ 6 h 43"/>
                  <a:gd name="T14" fmla="*/ 13 w 46"/>
                  <a:gd name="T15" fmla="*/ 0 h 43"/>
                  <a:gd name="T16" fmla="*/ 0 w 46"/>
                  <a:gd name="T17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0" y="29"/>
                    </a:moveTo>
                    <a:lnTo>
                      <a:pt x="6" y="32"/>
                    </a:lnTo>
                    <a:lnTo>
                      <a:pt x="20" y="40"/>
                    </a:lnTo>
                    <a:lnTo>
                      <a:pt x="26" y="43"/>
                    </a:lnTo>
                    <a:lnTo>
                      <a:pt x="46" y="19"/>
                    </a:lnTo>
                    <a:lnTo>
                      <a:pt x="36" y="14"/>
                    </a:lnTo>
                    <a:lnTo>
                      <a:pt x="21" y="6"/>
                    </a:lnTo>
                    <a:lnTo>
                      <a:pt x="13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325">
                <a:extLst>
                  <a:ext uri="{FF2B5EF4-FFF2-40B4-BE49-F238E27FC236}">
                    <a16:creationId xmlns:a16="http://schemas.microsoft.com/office/drawing/2014/main" id="{CE2B3CED-93E1-433E-82A1-8CEE1E80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4941888"/>
                <a:ext cx="61913" cy="47625"/>
              </a:xfrm>
              <a:custGeom>
                <a:avLst/>
                <a:gdLst>
                  <a:gd name="T0" fmla="*/ 5 w 39"/>
                  <a:gd name="T1" fmla="*/ 30 h 30"/>
                  <a:gd name="T2" fmla="*/ 11 w 39"/>
                  <a:gd name="T3" fmla="*/ 30 h 30"/>
                  <a:gd name="T4" fmla="*/ 28 w 39"/>
                  <a:gd name="T5" fmla="*/ 30 h 30"/>
                  <a:gd name="T6" fmla="*/ 34 w 39"/>
                  <a:gd name="T7" fmla="*/ 30 h 30"/>
                  <a:gd name="T8" fmla="*/ 39 w 39"/>
                  <a:gd name="T9" fmla="*/ 0 h 30"/>
                  <a:gd name="T10" fmla="*/ 28 w 39"/>
                  <a:gd name="T11" fmla="*/ 0 h 30"/>
                  <a:gd name="T12" fmla="*/ 11 w 39"/>
                  <a:gd name="T13" fmla="*/ 0 h 30"/>
                  <a:gd name="T14" fmla="*/ 0 w 39"/>
                  <a:gd name="T15" fmla="*/ 0 h 30"/>
                  <a:gd name="T16" fmla="*/ 5 w 39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5" y="30"/>
                    </a:moveTo>
                    <a:lnTo>
                      <a:pt x="11" y="30"/>
                    </a:lnTo>
                    <a:lnTo>
                      <a:pt x="28" y="30"/>
                    </a:lnTo>
                    <a:lnTo>
                      <a:pt x="34" y="30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326">
                <a:extLst>
                  <a:ext uri="{FF2B5EF4-FFF2-40B4-BE49-F238E27FC236}">
                    <a16:creationId xmlns:a16="http://schemas.microsoft.com/office/drawing/2014/main" id="{592CDDB3-188A-4B9A-BBF3-C6C00EDBD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4911725"/>
                <a:ext cx="73025" cy="68263"/>
              </a:xfrm>
              <a:custGeom>
                <a:avLst/>
                <a:gdLst>
                  <a:gd name="T0" fmla="*/ 20 w 46"/>
                  <a:gd name="T1" fmla="*/ 43 h 43"/>
                  <a:gd name="T2" fmla="*/ 26 w 46"/>
                  <a:gd name="T3" fmla="*/ 39 h 43"/>
                  <a:gd name="T4" fmla="*/ 40 w 46"/>
                  <a:gd name="T5" fmla="*/ 32 h 43"/>
                  <a:gd name="T6" fmla="*/ 46 w 46"/>
                  <a:gd name="T7" fmla="*/ 28 h 43"/>
                  <a:gd name="T8" fmla="*/ 35 w 46"/>
                  <a:gd name="T9" fmla="*/ 0 h 43"/>
                  <a:gd name="T10" fmla="*/ 25 w 46"/>
                  <a:gd name="T11" fmla="*/ 5 h 43"/>
                  <a:gd name="T12" fmla="*/ 10 w 46"/>
                  <a:gd name="T13" fmla="*/ 13 h 43"/>
                  <a:gd name="T14" fmla="*/ 0 w 46"/>
                  <a:gd name="T15" fmla="*/ 19 h 43"/>
                  <a:gd name="T16" fmla="*/ 20 w 46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20" y="43"/>
                    </a:moveTo>
                    <a:lnTo>
                      <a:pt x="26" y="39"/>
                    </a:lnTo>
                    <a:lnTo>
                      <a:pt x="40" y="32"/>
                    </a:lnTo>
                    <a:lnTo>
                      <a:pt x="46" y="28"/>
                    </a:lnTo>
                    <a:lnTo>
                      <a:pt x="35" y="0"/>
                    </a:lnTo>
                    <a:lnTo>
                      <a:pt x="25" y="5"/>
                    </a:lnTo>
                    <a:lnTo>
                      <a:pt x="10" y="13"/>
                    </a:lnTo>
                    <a:lnTo>
                      <a:pt x="0" y="19"/>
                    </a:lnTo>
                    <a:lnTo>
                      <a:pt x="2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327">
                <a:extLst>
                  <a:ext uri="{FF2B5EF4-FFF2-40B4-BE49-F238E27FC236}">
                    <a16:creationId xmlns:a16="http://schemas.microsoft.com/office/drawing/2014/main" id="{E91CF0AD-E0C7-4ED2-BE8A-1872E94F8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4851400"/>
                <a:ext cx="69850" cy="73025"/>
              </a:xfrm>
              <a:custGeom>
                <a:avLst/>
                <a:gdLst>
                  <a:gd name="T0" fmla="*/ 29 w 44"/>
                  <a:gd name="T1" fmla="*/ 46 h 46"/>
                  <a:gd name="T2" fmla="*/ 32 w 44"/>
                  <a:gd name="T3" fmla="*/ 40 h 46"/>
                  <a:gd name="T4" fmla="*/ 41 w 44"/>
                  <a:gd name="T5" fmla="*/ 26 h 46"/>
                  <a:gd name="T6" fmla="*/ 44 w 44"/>
                  <a:gd name="T7" fmla="*/ 20 h 46"/>
                  <a:gd name="T8" fmla="*/ 20 w 44"/>
                  <a:gd name="T9" fmla="*/ 0 h 46"/>
                  <a:gd name="T10" fmla="*/ 13 w 44"/>
                  <a:gd name="T11" fmla="*/ 10 h 46"/>
                  <a:gd name="T12" fmla="*/ 6 w 44"/>
                  <a:gd name="T13" fmla="*/ 25 h 46"/>
                  <a:gd name="T14" fmla="*/ 0 w 44"/>
                  <a:gd name="T15" fmla="*/ 33 h 46"/>
                  <a:gd name="T16" fmla="*/ 29 w 44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6">
                    <a:moveTo>
                      <a:pt x="29" y="46"/>
                    </a:moveTo>
                    <a:lnTo>
                      <a:pt x="32" y="40"/>
                    </a:lnTo>
                    <a:lnTo>
                      <a:pt x="41" y="26"/>
                    </a:lnTo>
                    <a:lnTo>
                      <a:pt x="44" y="20"/>
                    </a:lnTo>
                    <a:lnTo>
                      <a:pt x="20" y="0"/>
                    </a:lnTo>
                    <a:lnTo>
                      <a:pt x="13" y="10"/>
                    </a:lnTo>
                    <a:lnTo>
                      <a:pt x="6" y="25"/>
                    </a:lnTo>
                    <a:lnTo>
                      <a:pt x="0" y="33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328">
                <a:extLst>
                  <a:ext uri="{FF2B5EF4-FFF2-40B4-BE49-F238E27FC236}">
                    <a16:creationId xmlns:a16="http://schemas.microsoft.com/office/drawing/2014/main" id="{91201D29-9251-48AE-8C72-8C3E8C91D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938" y="4779963"/>
                <a:ext cx="49213" cy="61913"/>
              </a:xfrm>
              <a:custGeom>
                <a:avLst/>
                <a:gdLst>
                  <a:gd name="T0" fmla="*/ 31 w 31"/>
                  <a:gd name="T1" fmla="*/ 34 h 39"/>
                  <a:gd name="T2" fmla="*/ 31 w 31"/>
                  <a:gd name="T3" fmla="*/ 28 h 39"/>
                  <a:gd name="T4" fmla="*/ 31 w 31"/>
                  <a:gd name="T5" fmla="*/ 11 h 39"/>
                  <a:gd name="T6" fmla="*/ 31 w 31"/>
                  <a:gd name="T7" fmla="*/ 5 h 39"/>
                  <a:gd name="T8" fmla="*/ 0 w 31"/>
                  <a:gd name="T9" fmla="*/ 0 h 39"/>
                  <a:gd name="T10" fmla="*/ 0 w 31"/>
                  <a:gd name="T11" fmla="*/ 11 h 39"/>
                  <a:gd name="T12" fmla="*/ 0 w 31"/>
                  <a:gd name="T13" fmla="*/ 28 h 39"/>
                  <a:gd name="T14" fmla="*/ 0 w 31"/>
                  <a:gd name="T15" fmla="*/ 39 h 39"/>
                  <a:gd name="T16" fmla="*/ 31 w 31"/>
                  <a:gd name="T17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31" y="34"/>
                    </a:moveTo>
                    <a:lnTo>
                      <a:pt x="31" y="28"/>
                    </a:lnTo>
                    <a:lnTo>
                      <a:pt x="31" y="11"/>
                    </a:lnTo>
                    <a:lnTo>
                      <a:pt x="31" y="5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8"/>
                    </a:lnTo>
                    <a:lnTo>
                      <a:pt x="0" y="39"/>
                    </a:lnTo>
                    <a:lnTo>
                      <a:pt x="31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329">
                <a:extLst>
                  <a:ext uri="{FF2B5EF4-FFF2-40B4-BE49-F238E27FC236}">
                    <a16:creationId xmlns:a16="http://schemas.microsoft.com/office/drawing/2014/main" id="{15E5FF4B-EFAE-4824-8864-A1A303FF2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363" y="4695825"/>
                <a:ext cx="69850" cy="71438"/>
              </a:xfrm>
              <a:custGeom>
                <a:avLst/>
                <a:gdLst>
                  <a:gd name="T0" fmla="*/ 44 w 44"/>
                  <a:gd name="T1" fmla="*/ 26 h 45"/>
                  <a:gd name="T2" fmla="*/ 40 w 44"/>
                  <a:gd name="T3" fmla="*/ 20 h 45"/>
                  <a:gd name="T4" fmla="*/ 33 w 44"/>
                  <a:gd name="T5" fmla="*/ 6 h 45"/>
                  <a:gd name="T6" fmla="*/ 29 w 44"/>
                  <a:gd name="T7" fmla="*/ 0 h 45"/>
                  <a:gd name="T8" fmla="*/ 0 w 44"/>
                  <a:gd name="T9" fmla="*/ 11 h 45"/>
                  <a:gd name="T10" fmla="*/ 5 w 44"/>
                  <a:gd name="T11" fmla="*/ 21 h 45"/>
                  <a:gd name="T12" fmla="*/ 14 w 44"/>
                  <a:gd name="T13" fmla="*/ 36 h 45"/>
                  <a:gd name="T14" fmla="*/ 19 w 44"/>
                  <a:gd name="T15" fmla="*/ 45 h 45"/>
                  <a:gd name="T16" fmla="*/ 44 w 44"/>
                  <a:gd name="T1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4" y="26"/>
                    </a:moveTo>
                    <a:lnTo>
                      <a:pt x="40" y="20"/>
                    </a:lnTo>
                    <a:lnTo>
                      <a:pt x="33" y="6"/>
                    </a:lnTo>
                    <a:lnTo>
                      <a:pt x="29" y="0"/>
                    </a:lnTo>
                    <a:lnTo>
                      <a:pt x="0" y="11"/>
                    </a:lnTo>
                    <a:lnTo>
                      <a:pt x="5" y="21"/>
                    </a:lnTo>
                    <a:lnTo>
                      <a:pt x="14" y="36"/>
                    </a:lnTo>
                    <a:lnTo>
                      <a:pt x="19" y="45"/>
                    </a:lnTo>
                    <a:lnTo>
                      <a:pt x="4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330">
                <a:extLst>
                  <a:ext uri="{FF2B5EF4-FFF2-40B4-BE49-F238E27FC236}">
                    <a16:creationId xmlns:a16="http://schemas.microsoft.com/office/drawing/2014/main" id="{DF31302B-B4E9-4BB6-AA6B-693EEEB0C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4633913"/>
                <a:ext cx="69850" cy="69850"/>
              </a:xfrm>
              <a:custGeom>
                <a:avLst/>
                <a:gdLst>
                  <a:gd name="T0" fmla="*/ 44 w 44"/>
                  <a:gd name="T1" fmla="*/ 14 h 44"/>
                  <a:gd name="T2" fmla="*/ 39 w 44"/>
                  <a:gd name="T3" fmla="*/ 11 h 44"/>
                  <a:gd name="T4" fmla="*/ 24 w 44"/>
                  <a:gd name="T5" fmla="*/ 3 h 44"/>
                  <a:gd name="T6" fmla="*/ 19 w 44"/>
                  <a:gd name="T7" fmla="*/ 0 h 44"/>
                  <a:gd name="T8" fmla="*/ 0 w 44"/>
                  <a:gd name="T9" fmla="*/ 24 h 44"/>
                  <a:gd name="T10" fmla="*/ 9 w 44"/>
                  <a:gd name="T11" fmla="*/ 29 h 44"/>
                  <a:gd name="T12" fmla="*/ 23 w 44"/>
                  <a:gd name="T13" fmla="*/ 38 h 44"/>
                  <a:gd name="T14" fmla="*/ 33 w 44"/>
                  <a:gd name="T15" fmla="*/ 44 h 44"/>
                  <a:gd name="T16" fmla="*/ 44 w 44"/>
                  <a:gd name="T1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4" y="14"/>
                    </a:moveTo>
                    <a:lnTo>
                      <a:pt x="39" y="11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0" y="24"/>
                    </a:lnTo>
                    <a:lnTo>
                      <a:pt x="9" y="29"/>
                    </a:lnTo>
                    <a:lnTo>
                      <a:pt x="23" y="38"/>
                    </a:lnTo>
                    <a:lnTo>
                      <a:pt x="33" y="44"/>
                    </a:lnTo>
                    <a:lnTo>
                      <a:pt x="4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31">
                <a:extLst>
                  <a:ext uri="{FF2B5EF4-FFF2-40B4-BE49-F238E27FC236}">
                    <a16:creationId xmlns:a16="http://schemas.microsoft.com/office/drawing/2014/main" id="{B01D8CC3-62EB-4E0C-BF01-0308477B2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5838" y="4646613"/>
                <a:ext cx="309563" cy="312738"/>
              </a:xfrm>
              <a:custGeom>
                <a:avLst/>
                <a:gdLst>
                  <a:gd name="T0" fmla="*/ 89 w 177"/>
                  <a:gd name="T1" fmla="*/ 178 h 178"/>
                  <a:gd name="T2" fmla="*/ 0 w 177"/>
                  <a:gd name="T3" fmla="*/ 89 h 178"/>
                  <a:gd name="T4" fmla="*/ 89 w 177"/>
                  <a:gd name="T5" fmla="*/ 0 h 178"/>
                  <a:gd name="T6" fmla="*/ 177 w 177"/>
                  <a:gd name="T7" fmla="*/ 89 h 178"/>
                  <a:gd name="T8" fmla="*/ 89 w 177"/>
                  <a:gd name="T9" fmla="*/ 178 h 178"/>
                  <a:gd name="T10" fmla="*/ 89 w 177"/>
                  <a:gd name="T11" fmla="*/ 27 h 178"/>
                  <a:gd name="T12" fmla="*/ 27 w 177"/>
                  <a:gd name="T13" fmla="*/ 89 h 178"/>
                  <a:gd name="T14" fmla="*/ 89 w 177"/>
                  <a:gd name="T15" fmla="*/ 152 h 178"/>
                  <a:gd name="T16" fmla="*/ 150 w 177"/>
                  <a:gd name="T17" fmla="*/ 89 h 178"/>
                  <a:gd name="T18" fmla="*/ 89 w 177"/>
                  <a:gd name="T19" fmla="*/ 2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8">
                    <a:moveTo>
                      <a:pt x="89" y="178"/>
                    </a:moveTo>
                    <a:cubicBezTo>
                      <a:pt x="40" y="178"/>
                      <a:pt x="0" y="138"/>
                      <a:pt x="0" y="89"/>
                    </a:cubicBezTo>
                    <a:cubicBezTo>
                      <a:pt x="0" y="40"/>
                      <a:pt x="40" y="0"/>
                      <a:pt x="89" y="0"/>
                    </a:cubicBezTo>
                    <a:cubicBezTo>
                      <a:pt x="137" y="0"/>
                      <a:pt x="177" y="40"/>
                      <a:pt x="177" y="89"/>
                    </a:cubicBezTo>
                    <a:cubicBezTo>
                      <a:pt x="177" y="138"/>
                      <a:pt x="137" y="178"/>
                      <a:pt x="89" y="178"/>
                    </a:cubicBezTo>
                    <a:close/>
                    <a:moveTo>
                      <a:pt x="89" y="27"/>
                    </a:moveTo>
                    <a:cubicBezTo>
                      <a:pt x="55" y="27"/>
                      <a:pt x="27" y="55"/>
                      <a:pt x="27" y="89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3" y="152"/>
                      <a:pt x="150" y="124"/>
                      <a:pt x="150" y="89"/>
                    </a:cubicBezTo>
                    <a:cubicBezTo>
                      <a:pt x="150" y="55"/>
                      <a:pt x="123" y="27"/>
                      <a:pt x="8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Oval 332">
                <a:extLst>
                  <a:ext uri="{FF2B5EF4-FFF2-40B4-BE49-F238E27FC236}">
                    <a16:creationId xmlns:a16="http://schemas.microsoft.com/office/drawing/2014/main" id="{1C1E7E5E-84D4-483C-A0BE-A6ABFD02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325" y="4738688"/>
                <a:ext cx="130175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841EC07-5C46-485A-8E77-45F87D3CE2A5}"/>
              </a:ext>
            </a:extLst>
          </p:cNvPr>
          <p:cNvSpPr/>
          <p:nvPr/>
        </p:nvSpPr>
        <p:spPr>
          <a:xfrm>
            <a:off x="1200293" y="4189402"/>
            <a:ext cx="1240238" cy="664515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后端服务器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0DB8128-A515-48F4-ABB4-B7A620B56D97}"/>
              </a:ext>
            </a:extLst>
          </p:cNvPr>
          <p:cNvSpPr/>
          <p:nvPr/>
        </p:nvSpPr>
        <p:spPr>
          <a:xfrm>
            <a:off x="1204608" y="5594489"/>
            <a:ext cx="1219690" cy="664515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8594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22639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2.08333E-7 -0.22639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第三部分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</p:spTree>
    <p:extLst>
      <p:ext uri="{BB962C8B-B14F-4D97-AF65-F5344CB8AC3E}">
        <p14:creationId xmlns:p14="http://schemas.microsoft.com/office/powerpoint/2010/main" val="25709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首页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00746" y="1086418"/>
            <a:ext cx="5306894" cy="5455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使用者前往网页首先看到的是首页。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首页顶端导航栏显示用户的登录信息，如果已登录则显示用户名信息；如果没登录则有“前往登录”的按钮，点击后可以进入登录页面。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往下左边是网站标题“二手物品交易”，右边是搜索栏，通过搜索栏，用户可以对数据库里已经有的物品名称和描述进行查询，数据库返回符合关键词的物品，页面跳转到全部物品页显示。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往下左侧是分类导航，每个物品都有其分类属性。点击分类导航里的某个具体分类，数据库返回该分类属性的物品并显示给用户。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其右是轮播图，轮流随机展示几个物品供使用者查看，如果使用者看到心仪的物品，即可点击直接进入物品页面。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再往下则是为每个物品分类单独分出一栏，显示部分该分类的物品。点击右侧的“更多”按钮，跳转到全部物品页面，显示该分类的全部物品。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7DDF93-11CC-4DCB-BE93-FFA6F880C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361" y="2146041"/>
            <a:ext cx="5761459" cy="29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登录界面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77346" y="1249528"/>
            <a:ext cx="5306894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在首页点击前往登录后会进入登录界面。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登录界面内容简单，右上角有“返回首页”的按钮。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画面中央有两个文本输入框，分别输入账号和密码，下方共有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个按钮，分别是“没有账号？前往注册”、“忘记密码？”、“登录”。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“没有账号？前往注册”可以进入注册界面；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“忘记密码”按钮暂时没有功能；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“登录”按钮会向数据库发出查询请求，寻找是否存在相符的账号密码，有则登录成功，进入用该账户登录成功后的首页；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“返回首页”按钮则是放弃登录，直接以未登录状态返回首页。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531289" y="6186585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登录与注册界面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F0487D-4387-42DE-8AD6-CCDB3158E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9955" y="979585"/>
            <a:ext cx="5274310" cy="260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E979A9-8489-41F2-B7AD-7DE36C82B5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9955" y="3583085"/>
            <a:ext cx="5274310" cy="24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4207</Words>
  <Application>Microsoft Office PowerPoint</Application>
  <PresentationFormat>宽屏</PresentationFormat>
  <Paragraphs>326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Microsoft YaHei</vt:lpstr>
      <vt:lpstr>Microsoft YaHei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Todd Wen</cp:lastModifiedBy>
  <cp:revision>196</cp:revision>
  <dcterms:created xsi:type="dcterms:W3CDTF">2019-03-07T05:23:18Z</dcterms:created>
  <dcterms:modified xsi:type="dcterms:W3CDTF">2020-07-12T14:36:16Z</dcterms:modified>
</cp:coreProperties>
</file>